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24384000" cy="13716000"/>
  <p:notesSz cx="6858000" cy="9144000"/>
  <p:defaultTextStyle>
    <a:lvl1pPr algn="ctr" defTabSz="825500">
      <a:defRPr sz="5800">
        <a:solidFill>
          <a:srgbClr val="FFFFFF"/>
        </a:solidFill>
        <a:latin typeface="Myriad Pro"/>
        <a:ea typeface="Myriad Pro"/>
        <a:cs typeface="Myriad Pro"/>
        <a:sym typeface="Myriad Pro"/>
      </a:defRPr>
    </a:lvl1pPr>
    <a:lvl2pPr indent="342900" algn="ctr" defTabSz="825500">
      <a:defRPr sz="5800">
        <a:solidFill>
          <a:srgbClr val="FFFFFF"/>
        </a:solidFill>
        <a:latin typeface="Myriad Pro"/>
        <a:ea typeface="Myriad Pro"/>
        <a:cs typeface="Myriad Pro"/>
        <a:sym typeface="Myriad Pro"/>
      </a:defRPr>
    </a:lvl2pPr>
    <a:lvl3pPr indent="685800" algn="ctr" defTabSz="825500">
      <a:defRPr sz="5800">
        <a:solidFill>
          <a:srgbClr val="FFFFFF"/>
        </a:solidFill>
        <a:latin typeface="Myriad Pro"/>
        <a:ea typeface="Myriad Pro"/>
        <a:cs typeface="Myriad Pro"/>
        <a:sym typeface="Myriad Pro"/>
      </a:defRPr>
    </a:lvl3pPr>
    <a:lvl4pPr indent="1028700" algn="ctr" defTabSz="825500">
      <a:defRPr sz="5800">
        <a:solidFill>
          <a:srgbClr val="FFFFFF"/>
        </a:solidFill>
        <a:latin typeface="Myriad Pro"/>
        <a:ea typeface="Myriad Pro"/>
        <a:cs typeface="Myriad Pro"/>
        <a:sym typeface="Myriad Pro"/>
      </a:defRPr>
    </a:lvl4pPr>
    <a:lvl5pPr indent="1371600" algn="ctr" defTabSz="825500">
      <a:defRPr sz="5800">
        <a:solidFill>
          <a:srgbClr val="FFFFFF"/>
        </a:solidFill>
        <a:latin typeface="Myriad Pro"/>
        <a:ea typeface="Myriad Pro"/>
        <a:cs typeface="Myriad Pro"/>
        <a:sym typeface="Myriad Pro"/>
      </a:defRPr>
    </a:lvl5pPr>
    <a:lvl6pPr indent="1714500" algn="ctr" defTabSz="825500">
      <a:defRPr sz="5800">
        <a:solidFill>
          <a:srgbClr val="FFFFFF"/>
        </a:solidFill>
        <a:latin typeface="Myriad Pro"/>
        <a:ea typeface="Myriad Pro"/>
        <a:cs typeface="Myriad Pro"/>
        <a:sym typeface="Myriad Pro"/>
      </a:defRPr>
    </a:lvl6pPr>
    <a:lvl7pPr indent="2057400" algn="ctr" defTabSz="825500">
      <a:defRPr sz="5800">
        <a:solidFill>
          <a:srgbClr val="FFFFFF"/>
        </a:solidFill>
        <a:latin typeface="Myriad Pro"/>
        <a:ea typeface="Myriad Pro"/>
        <a:cs typeface="Myriad Pro"/>
        <a:sym typeface="Myriad Pro"/>
      </a:defRPr>
    </a:lvl7pPr>
    <a:lvl8pPr indent="2400300" algn="ctr" defTabSz="825500">
      <a:defRPr sz="5800">
        <a:solidFill>
          <a:srgbClr val="FFFFFF"/>
        </a:solidFill>
        <a:latin typeface="Myriad Pro"/>
        <a:ea typeface="Myriad Pro"/>
        <a:cs typeface="Myriad Pro"/>
        <a:sym typeface="Myriad Pro"/>
      </a:defRPr>
    </a:lvl8pPr>
    <a:lvl9pPr indent="2743200" algn="ctr" defTabSz="825500">
      <a:defRPr sz="5800">
        <a:solidFill>
          <a:srgbClr val="FFFFFF"/>
        </a:solidFill>
        <a:latin typeface="Myriad Pro"/>
        <a:ea typeface="Myriad Pro"/>
        <a:cs typeface="Myriad Pro"/>
        <a:sym typeface="Myriad Pr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def" i="def">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de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de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C8D8F">
              <a:alpha val="30000"/>
            </a:srgbClr>
          </a:solidFill>
        </a:fill>
      </a:tcStyle>
    </a:band2H>
    <a:firstCo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ph type="sldImg"/>
          </p:nvPr>
        </p:nvSpPr>
        <p:spPr>
          <a:xfrm>
            <a:off x="1143000" y="685800"/>
            <a:ext cx="4572000" cy="3429000"/>
          </a:xfrm>
          <a:prstGeom prst="rect">
            <a:avLst/>
          </a:prstGeom>
        </p:spPr>
        <p:txBody>
          <a:bodyPr/>
          <a:lstStyle/>
          <a:p>
            <a:pPr lvl="0"/>
          </a:p>
        </p:txBody>
      </p:sp>
      <p:sp>
        <p:nvSpPr>
          <p:cNvPr id="78" name="Shape 7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lvl="0"/>
          </a:p>
        </p:txBody>
      </p:sp>
      <p:sp>
        <p:nvSpPr>
          <p:cNvPr id="86" name="Shape 86"/>
          <p:cNvSpPr/>
          <p:nvPr>
            <p:ph type="body" sz="quarter" idx="1"/>
          </p:nvPr>
        </p:nvSpPr>
        <p:spPr>
          <a:prstGeom prst="rect">
            <a:avLst/>
          </a:prstGeom>
        </p:spPr>
        <p:txBody>
          <a:bodyPr/>
          <a:lstStyle>
            <a:lvl1pPr>
              <a:defRPr>
                <a:latin typeface="+mn-lt"/>
                <a:ea typeface="+mn-ea"/>
                <a:cs typeface="+mn-cs"/>
                <a:sym typeface="Myriad Pro Condensed"/>
              </a:defRPr>
            </a:lvl1pPr>
          </a:lstStyle>
          <a:p>
            <a:pPr lvl="0">
              <a:defRPr sz="1800"/>
            </a:pPr>
            <a:r>
              <a:rPr sz="2200"/>
              <a:t>Employees are ex-EMC/Hitachi with legacy in clustered object based storage.</a:t>
            </a:r>
            <a:endParaRPr sz="2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sldImg"/>
          </p:nvPr>
        </p:nvSpPr>
        <p:spPr>
          <a:prstGeom prst="rect">
            <a:avLst/>
          </a:prstGeom>
        </p:spPr>
        <p:txBody>
          <a:bodyPr/>
          <a:lstStyle/>
          <a:p>
            <a:pPr lvl="0"/>
          </a:p>
        </p:txBody>
      </p:sp>
      <p:sp>
        <p:nvSpPr>
          <p:cNvPr id="491" name="Shape 491"/>
          <p:cNvSpPr/>
          <p:nvPr>
            <p:ph type="body" sz="quarter" idx="1"/>
          </p:nvPr>
        </p:nvSpPr>
        <p:spPr>
          <a:prstGeom prst="rect">
            <a:avLst/>
          </a:prstGeom>
        </p:spPr>
        <p:txBody>
          <a:bodyPr/>
          <a:lstStyle/>
          <a:p>
            <a:pPr lvl="0">
              <a:defRPr sz="1800"/>
            </a:pPr>
            <a:r>
              <a:rPr sz="2200">
                <a:latin typeface="+mn-lt"/>
                <a:ea typeface="+mn-ea"/>
                <a:cs typeface="+mn-cs"/>
                <a:sym typeface="Myriad Pro Condensed"/>
              </a:rPr>
              <a:t>MAM workflows with business continuity (Many supported MAMs)</a:t>
            </a:r>
            <a:endParaRPr sz="2200">
              <a:latin typeface="+mn-lt"/>
              <a:ea typeface="+mn-ea"/>
              <a:cs typeface="+mn-cs"/>
              <a:sym typeface="Myriad Pro Condensed"/>
            </a:endParaRPr>
          </a:p>
          <a:p>
            <a:pPr lvl="0">
              <a:defRPr sz="1800"/>
            </a:pPr>
            <a:r>
              <a:rPr sz="2200">
                <a:latin typeface="+mn-lt"/>
                <a:ea typeface="+mn-ea"/>
                <a:cs typeface="+mn-cs"/>
                <a:sym typeface="Myriad Pro Condensed"/>
              </a:rPr>
              <a:t>MatrixStore onsite or offsite or both</a:t>
            </a:r>
            <a:endParaRPr sz="2200">
              <a:latin typeface="+mn-lt"/>
              <a:ea typeface="+mn-ea"/>
              <a:cs typeface="+mn-cs"/>
              <a:sym typeface="Myriad Pro Condense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8" name="Shape 578"/>
          <p:cNvSpPr/>
          <p:nvPr>
            <p:ph type="sldImg"/>
          </p:nvPr>
        </p:nvSpPr>
        <p:spPr>
          <a:prstGeom prst="rect">
            <a:avLst/>
          </a:prstGeom>
        </p:spPr>
        <p:txBody>
          <a:bodyPr/>
          <a:lstStyle/>
          <a:p>
            <a:pPr lvl="0"/>
          </a:p>
        </p:txBody>
      </p:sp>
      <p:sp>
        <p:nvSpPr>
          <p:cNvPr id="579" name="Shape 579"/>
          <p:cNvSpPr/>
          <p:nvPr>
            <p:ph type="body" sz="quarter" idx="1"/>
          </p:nvPr>
        </p:nvSpPr>
        <p:spPr>
          <a:prstGeom prst="rect">
            <a:avLst/>
          </a:prstGeom>
        </p:spPr>
        <p:txBody>
          <a:bodyPr/>
          <a:lstStyle/>
          <a:p>
            <a:pPr lvl="0">
              <a:defRPr sz="1800"/>
            </a:pPr>
            <a:r>
              <a:rPr sz="2200">
                <a:latin typeface="+mn-lt"/>
                <a:ea typeface="+mn-ea"/>
                <a:cs typeface="+mn-cs"/>
                <a:sym typeface="Myriad Pro Condensed"/>
              </a:rPr>
              <a:t>Parking Space for ongoing projects.</a:t>
            </a:r>
            <a:endParaRPr sz="2200">
              <a:latin typeface="+mn-lt"/>
              <a:ea typeface="+mn-ea"/>
              <a:cs typeface="+mn-cs"/>
              <a:sym typeface="Myriad Pro Condensed"/>
            </a:endParaRPr>
          </a:p>
          <a:p>
            <a:pPr lvl="0">
              <a:defRPr sz="1800"/>
            </a:pPr>
            <a:r>
              <a:rPr sz="2200">
                <a:latin typeface="+mn-lt"/>
                <a:ea typeface="+mn-ea"/>
                <a:cs typeface="+mn-cs"/>
                <a:sym typeface="Myriad Pro Condensed"/>
              </a:rPr>
              <a:t>Avid: DropSpot or InterConnect</a:t>
            </a:r>
            <a:endParaRPr sz="2200">
              <a:latin typeface="+mn-lt"/>
              <a:ea typeface="+mn-ea"/>
              <a:cs typeface="+mn-cs"/>
              <a:sym typeface="Myriad Pro Condensed"/>
            </a:endParaRPr>
          </a:p>
          <a:p>
            <a:pPr lvl="0">
              <a:defRPr sz="1800"/>
            </a:pPr>
            <a:r>
              <a:rPr sz="2200">
                <a:latin typeface="+mn-lt"/>
                <a:ea typeface="+mn-ea"/>
                <a:cs typeface="+mn-cs"/>
                <a:sym typeface="Myriad Pro Condensed"/>
              </a:rPr>
              <a:t>Other Workflows: DropSpot, MXFS or partner applications</a:t>
            </a:r>
            <a:endParaRPr sz="2200">
              <a:latin typeface="+mn-lt"/>
              <a:ea typeface="+mn-ea"/>
              <a:cs typeface="+mn-cs"/>
              <a:sym typeface="Myriad Pro Condense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0" name="Shape 680"/>
          <p:cNvSpPr/>
          <p:nvPr>
            <p:ph type="sldImg"/>
          </p:nvPr>
        </p:nvSpPr>
        <p:spPr>
          <a:prstGeom prst="rect">
            <a:avLst/>
          </a:prstGeom>
        </p:spPr>
        <p:txBody>
          <a:bodyPr/>
          <a:lstStyle/>
          <a:p>
            <a:pPr lvl="0"/>
          </a:p>
        </p:txBody>
      </p:sp>
      <p:sp>
        <p:nvSpPr>
          <p:cNvPr id="681" name="Shape 681"/>
          <p:cNvSpPr/>
          <p:nvPr>
            <p:ph type="body" sz="quarter" idx="1"/>
          </p:nvPr>
        </p:nvSpPr>
        <p:spPr>
          <a:prstGeom prst="rect">
            <a:avLst/>
          </a:prstGeom>
        </p:spPr>
        <p:txBody>
          <a:bodyPr/>
          <a:lstStyle/>
          <a:p>
            <a:pPr lvl="0">
              <a:defRPr sz="1800"/>
            </a:pPr>
            <a:r>
              <a:rPr sz="2200">
                <a:latin typeface="+mn-lt"/>
                <a:ea typeface="+mn-ea"/>
                <a:cs typeface="+mn-cs"/>
                <a:sym typeface="Myriad Pro Condensed"/>
              </a:rPr>
              <a:t>1. Content ingested from Cards or ingest appliances using DropSpot or MXFS from Object Matrix</a:t>
            </a:r>
            <a:endParaRPr sz="2200">
              <a:latin typeface="+mn-lt"/>
              <a:ea typeface="+mn-ea"/>
              <a:cs typeface="+mn-cs"/>
              <a:sym typeface="Myriad Pro Condensed"/>
            </a:endParaRPr>
          </a:p>
          <a:p>
            <a:pPr lvl="0">
              <a:defRPr sz="1800"/>
            </a:pPr>
            <a:r>
              <a:rPr sz="2200">
                <a:latin typeface="+mn-lt"/>
                <a:ea typeface="+mn-ea"/>
                <a:cs typeface="+mn-cs"/>
                <a:sym typeface="Myriad Pro Condensed"/>
              </a:rPr>
              <a:t>2. Full resolution sent to MatrixStore low resolution to Production storage (ISIS, XSAN etc)</a:t>
            </a:r>
            <a:endParaRPr sz="2200">
              <a:latin typeface="+mn-lt"/>
              <a:ea typeface="+mn-ea"/>
              <a:cs typeface="+mn-cs"/>
              <a:sym typeface="Myriad Pro Condensed"/>
            </a:endParaRPr>
          </a:p>
          <a:p>
            <a:pPr lvl="0">
              <a:defRPr sz="1800"/>
            </a:pPr>
            <a:r>
              <a:rPr sz="2200">
                <a:latin typeface="+mn-lt"/>
                <a:ea typeface="+mn-ea"/>
                <a:cs typeface="+mn-cs"/>
                <a:sym typeface="Myriad Pro Condensed"/>
              </a:rPr>
              <a:t>3. Content can be accessed direct from MatrixStore via MXFS for browse before moving to production storage</a:t>
            </a:r>
            <a:endParaRPr sz="2200">
              <a:latin typeface="+mn-lt"/>
              <a:ea typeface="+mn-ea"/>
              <a:cs typeface="+mn-cs"/>
              <a:sym typeface="Myriad Pro Condensed"/>
            </a:endParaRPr>
          </a:p>
          <a:p>
            <a:pPr lvl="0">
              <a:defRPr sz="1800"/>
            </a:pPr>
            <a:r>
              <a:rPr sz="2200">
                <a:latin typeface="+mn-lt"/>
                <a:ea typeface="+mn-ea"/>
                <a:cs typeface="+mn-cs"/>
                <a:sym typeface="Myriad Pro Condensed"/>
              </a:rPr>
              <a:t>4. DropSpot forms interface developed to enforce meaningful metadata entry</a:t>
            </a:r>
            <a:endParaRPr sz="2200">
              <a:latin typeface="+mn-lt"/>
              <a:ea typeface="+mn-ea"/>
              <a:cs typeface="+mn-cs"/>
              <a:sym typeface="Myriad Pro Condensed"/>
            </a:endParaRPr>
          </a:p>
          <a:p>
            <a:pPr lvl="0">
              <a:defRPr sz="1800"/>
            </a:pPr>
            <a:r>
              <a:rPr sz="2200">
                <a:latin typeface="+mn-lt"/>
                <a:ea typeface="+mn-ea"/>
                <a:cs typeface="+mn-cs"/>
                <a:sym typeface="Myriad Pro Condensed"/>
              </a:rPr>
              <a:t>5. Transcode rushes to production storage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8" name="Shape 718"/>
          <p:cNvSpPr/>
          <p:nvPr>
            <p:ph type="sldImg"/>
          </p:nvPr>
        </p:nvSpPr>
        <p:spPr>
          <a:prstGeom prst="rect">
            <a:avLst/>
          </a:prstGeom>
        </p:spPr>
        <p:txBody>
          <a:bodyPr/>
          <a:lstStyle/>
          <a:p>
            <a:pPr lvl="0"/>
          </a:p>
        </p:txBody>
      </p:sp>
      <p:sp>
        <p:nvSpPr>
          <p:cNvPr id="719" name="Shape 719"/>
          <p:cNvSpPr/>
          <p:nvPr>
            <p:ph type="body" sz="quarter" idx="1"/>
          </p:nvPr>
        </p:nvSpPr>
        <p:spPr>
          <a:prstGeom prst="rect">
            <a:avLst/>
          </a:prstGeom>
        </p:spPr>
        <p:txBody>
          <a:bodyPr/>
          <a:lstStyle/>
          <a:p>
            <a:pPr lvl="0">
              <a:defRPr sz="1800"/>
            </a:pPr>
            <a:r>
              <a:rPr sz="2200">
                <a:latin typeface="+mn-lt"/>
                <a:ea typeface="+mn-ea"/>
                <a:cs typeface="+mn-cs"/>
                <a:sym typeface="Myriad Pro Condensed"/>
              </a:rPr>
              <a:t>Multiple Tenancy. Many workflows, departments of projects independently using the same physical platform</a:t>
            </a:r>
            <a:endParaRPr sz="2200">
              <a:latin typeface="+mn-lt"/>
              <a:ea typeface="+mn-ea"/>
              <a:cs typeface="+mn-cs"/>
              <a:sym typeface="Myriad Pro Condensed"/>
            </a:endParaRPr>
          </a:p>
          <a:p>
            <a:pPr lvl="0">
              <a:defRPr sz="1800"/>
            </a:pPr>
            <a:r>
              <a:rPr sz="2200">
                <a:latin typeface="+mn-lt"/>
                <a:ea typeface="+mn-ea"/>
                <a:cs typeface="+mn-cs"/>
                <a:sym typeface="Myriad Pro Condensed"/>
              </a:rPr>
              <a:t>Typically start with one workflow then add/grow as needed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6" name="Shape 746"/>
          <p:cNvSpPr/>
          <p:nvPr>
            <p:ph type="sldImg"/>
          </p:nvPr>
        </p:nvSpPr>
        <p:spPr>
          <a:prstGeom prst="rect">
            <a:avLst/>
          </a:prstGeom>
        </p:spPr>
        <p:txBody>
          <a:bodyPr/>
          <a:lstStyle/>
          <a:p>
            <a:pPr lvl="0"/>
          </a:p>
        </p:txBody>
      </p:sp>
      <p:sp>
        <p:nvSpPr>
          <p:cNvPr id="747" name="Shape 747"/>
          <p:cNvSpPr/>
          <p:nvPr>
            <p:ph type="body" sz="quarter" idx="1"/>
          </p:nvPr>
        </p:nvSpPr>
        <p:spPr>
          <a:prstGeom prst="rect">
            <a:avLst/>
          </a:prstGeom>
        </p:spPr>
        <p:txBody>
          <a:bodyPr/>
          <a:lstStyle>
            <a:lvl1pPr>
              <a:defRPr>
                <a:latin typeface="+mn-lt"/>
                <a:ea typeface="+mn-ea"/>
                <a:cs typeface="+mn-cs"/>
                <a:sym typeface="Myriad Pro Condensed"/>
              </a:defRPr>
            </a:lvl1pPr>
          </a:lstStyle>
          <a:p>
            <a:pPr lvl="0">
              <a:defRPr sz="1800"/>
            </a:pPr>
            <a:r>
              <a:rPr sz="2200"/>
              <a:t>Proves MatrixStore ability to add nodes of any supported type or size.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0" name="Shape 1040"/>
          <p:cNvSpPr/>
          <p:nvPr>
            <p:ph type="sldImg"/>
          </p:nvPr>
        </p:nvSpPr>
        <p:spPr>
          <a:prstGeom prst="rect">
            <a:avLst/>
          </a:prstGeom>
        </p:spPr>
        <p:txBody>
          <a:bodyPr/>
          <a:lstStyle/>
          <a:p>
            <a:pPr lvl="0"/>
          </a:p>
        </p:txBody>
      </p:sp>
      <p:sp>
        <p:nvSpPr>
          <p:cNvPr id="1041" name="Shape 1041"/>
          <p:cNvSpPr/>
          <p:nvPr>
            <p:ph type="body" sz="quarter" idx="1"/>
          </p:nvPr>
        </p:nvSpPr>
        <p:spPr>
          <a:prstGeom prst="rect">
            <a:avLst/>
          </a:prstGeom>
        </p:spPr>
        <p:txBody>
          <a:bodyPr/>
          <a:lstStyle>
            <a:lvl1pPr>
              <a:defRPr sz="1400"/>
            </a:lvl1pPr>
          </a:lstStyle>
          <a:p>
            <a:pPr lvl="0">
              <a:defRPr sz="1800"/>
            </a:pPr>
            <a:r>
              <a:rPr sz="1400"/>
              <a:t>After the initial cluster is installed it is possible to add any size node to the cluster.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7" name="Shape 1967"/>
          <p:cNvSpPr/>
          <p:nvPr>
            <p:ph type="sldImg"/>
          </p:nvPr>
        </p:nvSpPr>
        <p:spPr>
          <a:prstGeom prst="rect">
            <a:avLst/>
          </a:prstGeom>
        </p:spPr>
        <p:txBody>
          <a:bodyPr/>
          <a:lstStyle/>
          <a:p>
            <a:pPr lvl="0"/>
          </a:p>
        </p:txBody>
      </p:sp>
      <p:sp>
        <p:nvSpPr>
          <p:cNvPr id="1968" name="Shape 1968"/>
          <p:cNvSpPr/>
          <p:nvPr>
            <p:ph type="body" sz="quarter" idx="1"/>
          </p:nvPr>
        </p:nvSpPr>
        <p:spPr>
          <a:prstGeom prst="rect">
            <a:avLst/>
          </a:prstGeom>
        </p:spPr>
        <p:txBody>
          <a:bodyPr/>
          <a:lstStyle/>
          <a:p>
            <a:pPr lvl="0">
              <a:defRPr sz="1800"/>
            </a:pPr>
            <a:r>
              <a:rPr sz="1400"/>
              <a:t>Notes:</a:t>
            </a:r>
            <a:endParaRPr sz="1400"/>
          </a:p>
          <a:p>
            <a:pPr lvl="0">
              <a:defRPr sz="1800"/>
            </a:pPr>
            <a:r>
              <a:rPr sz="1400"/>
              <a:t>There is no head node which ensures the system scales.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3" name="Shape 1973"/>
          <p:cNvSpPr/>
          <p:nvPr>
            <p:ph type="sldImg"/>
          </p:nvPr>
        </p:nvSpPr>
        <p:spPr>
          <a:prstGeom prst="rect">
            <a:avLst/>
          </a:prstGeom>
        </p:spPr>
        <p:txBody>
          <a:bodyPr/>
          <a:lstStyle/>
          <a:p>
            <a:pPr lvl="0"/>
          </a:p>
        </p:txBody>
      </p:sp>
      <p:sp>
        <p:nvSpPr>
          <p:cNvPr id="1974" name="Shape 1974"/>
          <p:cNvSpPr/>
          <p:nvPr>
            <p:ph type="body" sz="quarter" idx="1"/>
          </p:nvPr>
        </p:nvSpPr>
        <p:spPr>
          <a:prstGeom prst="rect">
            <a:avLst/>
          </a:prstGeom>
        </p:spPr>
        <p:txBody>
          <a:bodyPr/>
          <a:lstStyle/>
          <a:p>
            <a:pPr lvl="0" defTabSz="647700">
              <a:spcBef>
                <a:spcPts val="1200"/>
              </a:spcBef>
              <a:defRPr sz="1800"/>
            </a:pPr>
            <a:r>
              <a:rPr sz="1600">
                <a:solidFill>
                  <a:srgbClr val="1B1B1B"/>
                </a:solidFill>
                <a:latin typeface="+mn-lt"/>
                <a:ea typeface="+mn-ea"/>
                <a:cs typeface="+mn-cs"/>
                <a:sym typeface="Myriad Pro Condensed"/>
              </a:rPr>
              <a:t>MatrixStore objects are stored in vaults. </a:t>
            </a:r>
            <a:endParaRPr sz="1600">
              <a:solidFill>
                <a:srgbClr val="1B1B1B"/>
              </a:solidFill>
              <a:latin typeface="+mn-lt"/>
              <a:ea typeface="+mn-ea"/>
              <a:cs typeface="+mn-cs"/>
              <a:sym typeface="Myriad Pro Condensed"/>
            </a:endParaRPr>
          </a:p>
          <a:p>
            <a:pPr lvl="0" defTabSz="647700">
              <a:spcBef>
                <a:spcPts val="1200"/>
              </a:spcBef>
              <a:defRPr sz="1800"/>
            </a:pPr>
            <a:r>
              <a:rPr sz="1600">
                <a:solidFill>
                  <a:srgbClr val="1B1B1B"/>
                </a:solidFill>
                <a:latin typeface="+mn-lt"/>
                <a:ea typeface="+mn-ea"/>
                <a:cs typeface="+mn-cs"/>
                <a:sym typeface="Myriad Pro Condensed"/>
              </a:rPr>
              <a:t>A vault is a secure virtual storage space within a cluster that allows data to be treated according to the policies that are provisioned upon that vault. Vaults allow several departments within the same organisation to share the MatrixStore cluster whilst keeping their data protected data from unauthorised access. Vaults automatically make use of any new storage capacity that is added without any manual intervention thus providing a highly scalable storage platform that requires very little management.</a:t>
            </a:r>
            <a:endParaRPr sz="1200">
              <a:latin typeface="+mn-lt"/>
              <a:ea typeface="+mn-ea"/>
              <a:cs typeface="+mn-cs"/>
              <a:sym typeface="Myriad Pro Condense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9" name="Shape 1979"/>
          <p:cNvSpPr/>
          <p:nvPr>
            <p:ph type="sldImg"/>
          </p:nvPr>
        </p:nvSpPr>
        <p:spPr>
          <a:prstGeom prst="rect">
            <a:avLst/>
          </a:prstGeom>
        </p:spPr>
        <p:txBody>
          <a:bodyPr/>
          <a:lstStyle/>
          <a:p>
            <a:pPr lvl="0"/>
          </a:p>
        </p:txBody>
      </p:sp>
      <p:sp>
        <p:nvSpPr>
          <p:cNvPr id="1980" name="Shape 1980"/>
          <p:cNvSpPr/>
          <p:nvPr>
            <p:ph type="body" sz="quarter" idx="1"/>
          </p:nvPr>
        </p:nvSpPr>
        <p:spPr>
          <a:prstGeom prst="rect">
            <a:avLst/>
          </a:prstGeom>
        </p:spPr>
        <p:txBody>
          <a:bodyPr/>
          <a:lstStyle/>
          <a:p>
            <a:pPr lvl="0">
              <a:defRPr sz="1800"/>
            </a:pPr>
            <a:r>
              <a:rPr sz="2400">
                <a:latin typeface="+mn-lt"/>
                <a:ea typeface="+mn-ea"/>
                <a:cs typeface="+mn-cs"/>
                <a:sym typeface="Myriad Pro Condensed"/>
              </a:rPr>
              <a:t>Client Tools</a:t>
            </a:r>
            <a:endParaRPr sz="2400">
              <a:latin typeface="+mn-lt"/>
              <a:ea typeface="+mn-ea"/>
              <a:cs typeface="+mn-cs"/>
              <a:sym typeface="Myriad Pro Condensed"/>
            </a:endParaRPr>
          </a:p>
          <a:p>
            <a:pPr lvl="0">
              <a:defRPr sz="1800"/>
            </a:pPr>
            <a:r>
              <a:rPr sz="2400">
                <a:latin typeface="+mn-lt"/>
                <a:ea typeface="+mn-ea"/>
                <a:cs typeface="+mn-cs"/>
                <a:sym typeface="Myriad Pro Condensed"/>
              </a:rPr>
              <a:t>1. DropSpot</a:t>
            </a:r>
            <a:endParaRPr sz="2400">
              <a:latin typeface="+mn-lt"/>
              <a:ea typeface="+mn-ea"/>
              <a:cs typeface="+mn-cs"/>
              <a:sym typeface="Myriad Pro Condensed"/>
            </a:endParaRPr>
          </a:p>
          <a:p>
            <a:pPr lvl="0">
              <a:defRPr sz="1800"/>
            </a:pPr>
            <a:r>
              <a:rPr sz="2400">
                <a:latin typeface="+mn-lt"/>
                <a:ea typeface="+mn-ea"/>
                <a:cs typeface="+mn-cs"/>
                <a:sym typeface="Myriad Pro Condensed"/>
              </a:rPr>
              <a:t>2. MXFS</a:t>
            </a:r>
            <a:endParaRPr sz="2400">
              <a:latin typeface="+mn-lt"/>
              <a:ea typeface="+mn-ea"/>
              <a:cs typeface="+mn-cs"/>
              <a:sym typeface="Myriad Pro Condensed"/>
            </a:endParaRPr>
          </a:p>
          <a:p>
            <a:pPr lvl="0">
              <a:defRPr sz="1800"/>
            </a:pPr>
            <a:r>
              <a:rPr sz="2400">
                <a:latin typeface="+mn-lt"/>
                <a:ea typeface="+mn-ea"/>
                <a:cs typeface="+mn-cs"/>
                <a:sym typeface="Myriad Pro Condensed"/>
              </a:rPr>
              <a:t>3. MatrixStoreConnect (FTP)</a:t>
            </a:r>
            <a:endParaRPr sz="2400">
              <a:latin typeface="+mn-lt"/>
              <a:ea typeface="+mn-ea"/>
              <a:cs typeface="+mn-cs"/>
              <a:sym typeface="Myriad Pro Condensed"/>
            </a:endParaRPr>
          </a:p>
          <a:p>
            <a:pPr lvl="0">
              <a:defRPr sz="1800"/>
            </a:pPr>
            <a:r>
              <a:rPr sz="2400">
                <a:latin typeface="+mn-lt"/>
                <a:ea typeface="+mn-ea"/>
                <a:cs typeface="+mn-cs"/>
                <a:sym typeface="Myriad Pro Condensed"/>
              </a:rPr>
              <a:t>4. Move2 (backup MatrixStore content to deep archive like ODA or LTO)</a:t>
            </a:r>
            <a:endParaRPr sz="2400">
              <a:latin typeface="+mn-lt"/>
              <a:ea typeface="+mn-ea"/>
              <a:cs typeface="+mn-cs"/>
              <a:sym typeface="Myriad Pro Condensed"/>
            </a:endParaRPr>
          </a:p>
          <a:p>
            <a:pPr lvl="0">
              <a:defRPr sz="1800"/>
            </a:pPr>
            <a:r>
              <a:rPr sz="2400">
                <a:latin typeface="+mn-lt"/>
                <a:ea typeface="+mn-ea"/>
                <a:cs typeface="+mn-cs"/>
                <a:sym typeface="Myriad Pro Condensed"/>
              </a:rPr>
              <a:t>5. InterConnect</a:t>
            </a:r>
            <a:endParaRPr sz="2400">
              <a:latin typeface="+mn-lt"/>
              <a:ea typeface="+mn-ea"/>
              <a:cs typeface="+mn-cs"/>
              <a:sym typeface="Myriad Pro Condensed"/>
            </a:endParaRPr>
          </a:p>
          <a:p>
            <a:pPr lvl="0">
              <a:defRPr sz="1800"/>
            </a:pPr>
            <a:r>
              <a:rPr sz="2400">
                <a:latin typeface="+mn-lt"/>
                <a:ea typeface="+mn-ea"/>
                <a:cs typeface="+mn-cs"/>
                <a:sym typeface="Myriad Pro Condensed"/>
              </a:rPr>
              <a:t>6. LTO Plugin (currently implemented against Xendata API. Other APIs under consideration)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9" name="Shape 2219"/>
          <p:cNvSpPr/>
          <p:nvPr>
            <p:ph type="sldImg"/>
          </p:nvPr>
        </p:nvSpPr>
        <p:spPr>
          <a:prstGeom prst="rect">
            <a:avLst/>
          </a:prstGeom>
        </p:spPr>
        <p:txBody>
          <a:bodyPr/>
          <a:lstStyle/>
          <a:p>
            <a:pPr lvl="0"/>
          </a:p>
        </p:txBody>
      </p:sp>
      <p:sp>
        <p:nvSpPr>
          <p:cNvPr id="2220" name="Shape 2220"/>
          <p:cNvSpPr/>
          <p:nvPr>
            <p:ph type="body" sz="quarter" idx="1"/>
          </p:nvPr>
        </p:nvSpPr>
        <p:spPr>
          <a:prstGeom prst="rect">
            <a:avLst/>
          </a:prstGeom>
        </p:spPr>
        <p:txBody>
          <a:bodyPr/>
          <a:lstStyle>
            <a:lvl1pPr>
              <a:defRPr sz="1800">
                <a:latin typeface="+mn-lt"/>
                <a:ea typeface="+mn-ea"/>
                <a:cs typeface="+mn-cs"/>
                <a:sym typeface="Myriad Pro Condensed"/>
              </a:defRPr>
            </a:lvl1pPr>
          </a:lstStyle>
          <a:p>
            <a:pPr lvl="0"/>
            <a:r>
              <a:t>Traditional MAMs, DAMS, PAMS do not share metadata and that metadata is not tightly coupled to the data itself meaning it can easily be lost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lvl1pPr>
              <a:defRPr>
                <a:latin typeface="+mn-lt"/>
                <a:ea typeface="+mn-ea"/>
                <a:cs typeface="+mn-cs"/>
                <a:sym typeface="Myriad Pro Condensed"/>
              </a:defRPr>
            </a:lvl1pPr>
          </a:lstStyle>
          <a:p>
            <a:pPr lvl="0">
              <a:defRPr sz="1800"/>
            </a:pPr>
            <a:r>
              <a:rPr sz="2200"/>
              <a:t>Using MatrixStore in various processes from rushes protection to long term availability of digital content for on demand workflows.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3" name="Shape 2293"/>
          <p:cNvSpPr/>
          <p:nvPr>
            <p:ph type="sldImg"/>
          </p:nvPr>
        </p:nvSpPr>
        <p:spPr>
          <a:prstGeom prst="rect">
            <a:avLst/>
          </a:prstGeom>
        </p:spPr>
        <p:txBody>
          <a:bodyPr/>
          <a:lstStyle/>
          <a:p>
            <a:pPr lvl="0"/>
          </a:p>
        </p:txBody>
      </p:sp>
      <p:sp>
        <p:nvSpPr>
          <p:cNvPr id="2294" name="Shape 2294"/>
          <p:cNvSpPr/>
          <p:nvPr>
            <p:ph type="body" sz="quarter" idx="1"/>
          </p:nvPr>
        </p:nvSpPr>
        <p:spPr>
          <a:prstGeom prst="rect">
            <a:avLst/>
          </a:prstGeom>
        </p:spPr>
        <p:txBody>
          <a:bodyPr/>
          <a:lstStyle>
            <a:lvl1pPr>
              <a:defRPr sz="1800">
                <a:latin typeface="+mn-lt"/>
                <a:ea typeface="+mn-ea"/>
                <a:cs typeface="+mn-cs"/>
                <a:sym typeface="Myriad Pro Condensed"/>
              </a:defRPr>
            </a:lvl1pPr>
          </a:lstStyle>
          <a:p>
            <a:pPr lvl="0"/>
            <a:r>
              <a:t>MatrixStore protects data and metadata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0" name="Shape 2300"/>
          <p:cNvSpPr/>
          <p:nvPr>
            <p:ph type="sldImg"/>
          </p:nvPr>
        </p:nvSpPr>
        <p:spPr>
          <a:prstGeom prst="rect">
            <a:avLst/>
          </a:prstGeom>
        </p:spPr>
        <p:txBody>
          <a:bodyPr/>
          <a:lstStyle/>
          <a:p>
            <a:pPr lvl="0"/>
          </a:p>
        </p:txBody>
      </p:sp>
      <p:sp>
        <p:nvSpPr>
          <p:cNvPr id="2301" name="Shape 2301"/>
          <p:cNvSpPr/>
          <p:nvPr>
            <p:ph type="body" sz="quarter" idx="1"/>
          </p:nvPr>
        </p:nvSpPr>
        <p:spPr>
          <a:prstGeom prst="rect">
            <a:avLst/>
          </a:prstGeom>
        </p:spPr>
        <p:txBody>
          <a:bodyPr/>
          <a:lstStyle/>
          <a:p>
            <a:pPr lvl="0">
              <a:defRPr sz="1800"/>
            </a:pPr>
            <a:r>
              <a:rPr sz="2200"/>
              <a:t>DropSpot used by 90% of Object Matrix Customers for non MAM/DAM/PAM workflows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lvl1pPr>
              <a:defRPr>
                <a:latin typeface="+mn-lt"/>
                <a:ea typeface="+mn-ea"/>
                <a:cs typeface="+mn-cs"/>
                <a:sym typeface="Myriad Pro Condensed"/>
              </a:defRPr>
            </a:lvl1pPr>
          </a:lstStyle>
          <a:p>
            <a:pPr lvl="0">
              <a:defRPr sz="1800"/>
            </a:pPr>
            <a:r>
              <a:rPr sz="2200"/>
              <a:t>MatrixStore is the secure, scalable and searchable nearline storage platform from Object Matrix.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lvl1pPr>
              <a:defRPr>
                <a:latin typeface="+mn-lt"/>
                <a:ea typeface="+mn-ea"/>
                <a:cs typeface="+mn-cs"/>
                <a:sym typeface="Myriad Pro Condensed"/>
              </a:defRPr>
            </a:lvl1pPr>
          </a:lstStyle>
          <a:p>
            <a:pPr lvl="0">
              <a:defRPr sz="1800"/>
            </a:pPr>
            <a:r>
              <a:rPr sz="2200"/>
              <a:t>MatrixStore is software that turns off the shelf, commodity storage servers into a secure, management free and scalable storage platform.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lvl="0"/>
          </a:p>
        </p:txBody>
      </p:sp>
      <p:sp>
        <p:nvSpPr>
          <p:cNvPr id="122" name="Shape 122"/>
          <p:cNvSpPr/>
          <p:nvPr>
            <p:ph type="body" sz="quarter" idx="1"/>
          </p:nvPr>
        </p:nvSpPr>
        <p:spPr>
          <a:prstGeom prst="rect">
            <a:avLst/>
          </a:prstGeom>
        </p:spPr>
        <p:txBody>
          <a:bodyPr/>
          <a:lstStyle/>
          <a:p>
            <a:pPr lvl="0">
              <a:defRPr sz="1800"/>
            </a:pPr>
            <a:r>
              <a:rPr sz="2200">
                <a:latin typeface="+mn-lt"/>
                <a:ea typeface="+mn-ea"/>
                <a:cs typeface="+mn-cs"/>
                <a:sym typeface="Myriad Pro Condensed"/>
              </a:rPr>
              <a:t>MatrixStore is a nearline solution that enables multiple workflows from ingest to VOD.</a:t>
            </a:r>
            <a:endParaRPr sz="2200">
              <a:latin typeface="+mn-lt"/>
              <a:ea typeface="+mn-ea"/>
              <a:cs typeface="+mn-cs"/>
              <a:sym typeface="Myriad Pro Condensed"/>
            </a:endParaRPr>
          </a:p>
          <a:p>
            <a:pPr lvl="0">
              <a:defRPr sz="1800"/>
            </a:pP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Should be able to rough cut from it</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Keep it available as temp store </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Provide digital preservation platform for content that needs to be online forever.</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Should also be available to all workflows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p>
            <a:pPr lvl="0">
              <a:defRPr sz="1800"/>
            </a:pPr>
            <a:r>
              <a:rPr sz="2400">
                <a:latin typeface="+mn-lt"/>
                <a:ea typeface="+mn-ea"/>
                <a:cs typeface="+mn-cs"/>
                <a:sym typeface="Myriad Pro Condensed"/>
              </a:rPr>
              <a:t>Storage Appliances.</a:t>
            </a:r>
            <a:endParaRPr sz="2400">
              <a:latin typeface="+mn-lt"/>
              <a:ea typeface="+mn-ea"/>
              <a:cs typeface="+mn-cs"/>
              <a:sym typeface="Myriad Pro Condensed"/>
            </a:endParaRPr>
          </a:p>
          <a:p>
            <a:pPr lvl="0">
              <a:defRPr sz="1800"/>
            </a:pPr>
            <a:r>
              <a:rPr sz="2400">
                <a:latin typeface="+mn-lt"/>
                <a:ea typeface="+mn-ea"/>
                <a:cs typeface="+mn-cs"/>
                <a:sym typeface="Myriad Pro Condensed"/>
              </a:rPr>
              <a:t>1.  Enterprise MatrixStore . In house use for rushes, parking and content distribution.</a:t>
            </a:r>
            <a:endParaRPr sz="2400">
              <a:latin typeface="+mn-lt"/>
              <a:ea typeface="+mn-ea"/>
              <a:cs typeface="+mn-cs"/>
              <a:sym typeface="Myriad Pro Condensed"/>
            </a:endParaRPr>
          </a:p>
          <a:p>
            <a:pPr lvl="0">
              <a:defRPr sz="1800"/>
            </a:pPr>
            <a:r>
              <a:rPr sz="2400">
                <a:latin typeface="+mn-lt"/>
                <a:ea typeface="+mn-ea"/>
                <a:cs typeface="+mn-cs"/>
                <a:sym typeface="Myriad Pro Condensed"/>
              </a:rPr>
              <a:t>2. MatrixStore Quattro. In house, on location, OB van etc.</a:t>
            </a:r>
            <a:endParaRPr sz="2400">
              <a:latin typeface="+mn-lt"/>
              <a:ea typeface="+mn-ea"/>
              <a:cs typeface="+mn-cs"/>
              <a:sym typeface="Myriad Pro Condense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lvl="0"/>
          </a:p>
        </p:txBody>
      </p:sp>
      <p:sp>
        <p:nvSpPr>
          <p:cNvPr id="148" name="Shape 148"/>
          <p:cNvSpPr/>
          <p:nvPr>
            <p:ph type="body" sz="quarter" idx="1"/>
          </p:nvPr>
        </p:nvSpPr>
        <p:spPr>
          <a:prstGeom prst="rect">
            <a:avLst/>
          </a:prstGeom>
        </p:spPr>
        <p:txBody>
          <a:bodyPr/>
          <a:lstStyle/>
          <a:p>
            <a:pPr lvl="0">
              <a:defRPr sz="1800"/>
            </a:pPr>
            <a:r>
              <a:rPr sz="2400">
                <a:latin typeface="+mn-lt"/>
                <a:ea typeface="+mn-ea"/>
                <a:cs typeface="+mn-cs"/>
                <a:sym typeface="Myriad Pro Condensed"/>
              </a:rPr>
              <a:t>Client Tools</a:t>
            </a:r>
            <a:endParaRPr sz="2400">
              <a:latin typeface="+mn-lt"/>
              <a:ea typeface="+mn-ea"/>
              <a:cs typeface="+mn-cs"/>
              <a:sym typeface="Myriad Pro Condensed"/>
            </a:endParaRPr>
          </a:p>
          <a:p>
            <a:pPr lvl="0">
              <a:defRPr sz="1800"/>
            </a:pPr>
            <a:r>
              <a:rPr sz="2400">
                <a:latin typeface="+mn-lt"/>
                <a:ea typeface="+mn-ea"/>
                <a:cs typeface="+mn-cs"/>
                <a:sym typeface="Myriad Pro Condensed"/>
              </a:rPr>
              <a:t>1. DropSpot</a:t>
            </a:r>
            <a:endParaRPr sz="2400">
              <a:latin typeface="+mn-lt"/>
              <a:ea typeface="+mn-ea"/>
              <a:cs typeface="+mn-cs"/>
              <a:sym typeface="Myriad Pro Condensed"/>
            </a:endParaRPr>
          </a:p>
          <a:p>
            <a:pPr lvl="0">
              <a:defRPr sz="1800"/>
            </a:pPr>
            <a:r>
              <a:rPr sz="2400">
                <a:latin typeface="+mn-lt"/>
                <a:ea typeface="+mn-ea"/>
                <a:cs typeface="+mn-cs"/>
                <a:sym typeface="Myriad Pro Condensed"/>
              </a:rPr>
              <a:t>2. MXFS</a:t>
            </a:r>
            <a:endParaRPr sz="2400">
              <a:latin typeface="+mn-lt"/>
              <a:ea typeface="+mn-ea"/>
              <a:cs typeface="+mn-cs"/>
              <a:sym typeface="Myriad Pro Condensed"/>
            </a:endParaRPr>
          </a:p>
          <a:p>
            <a:pPr lvl="0">
              <a:defRPr sz="1800"/>
            </a:pPr>
            <a:r>
              <a:rPr sz="2400">
                <a:latin typeface="+mn-lt"/>
                <a:ea typeface="+mn-ea"/>
                <a:cs typeface="+mn-cs"/>
                <a:sym typeface="Myriad Pro Condensed"/>
              </a:rPr>
              <a:t>3. MatrixStoreConnect (FTP)</a:t>
            </a:r>
            <a:endParaRPr sz="2400">
              <a:latin typeface="+mn-lt"/>
              <a:ea typeface="+mn-ea"/>
              <a:cs typeface="+mn-cs"/>
              <a:sym typeface="Myriad Pro Condensed"/>
            </a:endParaRPr>
          </a:p>
          <a:p>
            <a:pPr lvl="0">
              <a:defRPr sz="1800"/>
            </a:pPr>
            <a:r>
              <a:rPr sz="2400">
                <a:latin typeface="+mn-lt"/>
                <a:ea typeface="+mn-ea"/>
                <a:cs typeface="+mn-cs"/>
                <a:sym typeface="Myriad Pro Condensed"/>
              </a:rPr>
              <a:t>4. Move2 (backup MatrixStore content to deep archive like ODA or LTO)</a:t>
            </a:r>
            <a:endParaRPr sz="2400">
              <a:latin typeface="+mn-lt"/>
              <a:ea typeface="+mn-ea"/>
              <a:cs typeface="+mn-cs"/>
              <a:sym typeface="Myriad Pro Condensed"/>
            </a:endParaRPr>
          </a:p>
          <a:p>
            <a:pPr lvl="0">
              <a:defRPr sz="1800"/>
            </a:pPr>
            <a:r>
              <a:rPr sz="2400">
                <a:latin typeface="+mn-lt"/>
                <a:ea typeface="+mn-ea"/>
                <a:cs typeface="+mn-cs"/>
                <a:sym typeface="Myriad Pro Condensed"/>
              </a:rPr>
              <a:t>5. InterConnect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lvl="0"/>
          </a:p>
        </p:txBody>
      </p:sp>
      <p:sp>
        <p:nvSpPr>
          <p:cNvPr id="170" name="Shape 170"/>
          <p:cNvSpPr/>
          <p:nvPr>
            <p:ph type="body" sz="quarter" idx="1"/>
          </p:nvPr>
        </p:nvSpPr>
        <p:spPr>
          <a:prstGeom prst="rect">
            <a:avLst/>
          </a:prstGeom>
        </p:spPr>
        <p:txBody>
          <a:bodyPr/>
          <a:lstStyle/>
          <a:p>
            <a:pPr lvl="0">
              <a:defRPr sz="1800"/>
            </a:pPr>
            <a:r>
              <a:rPr sz="2200">
                <a:latin typeface="+mn-lt"/>
                <a:ea typeface="+mn-ea"/>
                <a:cs typeface="+mn-cs"/>
                <a:sym typeface="Myriad Pro Condensed"/>
              </a:rPr>
              <a:t>1. Access content using Object Matrix applications</a:t>
            </a:r>
            <a:endParaRPr sz="2200">
              <a:latin typeface="+mn-lt"/>
              <a:ea typeface="+mn-ea"/>
              <a:cs typeface="+mn-cs"/>
              <a:sym typeface="Myriad Pro Condensed"/>
            </a:endParaRPr>
          </a:p>
          <a:p>
            <a:pPr lvl="0">
              <a:defRPr sz="1800"/>
            </a:pPr>
            <a:r>
              <a:rPr sz="2200">
                <a:latin typeface="+mn-lt"/>
                <a:ea typeface="+mn-ea"/>
                <a:cs typeface="+mn-cs"/>
                <a:sym typeface="Myriad Pro Condensed"/>
              </a:rPr>
              <a:t>2. Use the MatrixStore API or access applications (MXFS/FTP) to integration with 3rd party or home grown applications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lvl="0"/>
          </a:p>
        </p:txBody>
      </p:sp>
      <p:sp>
        <p:nvSpPr>
          <p:cNvPr id="403" name="Shape 403"/>
          <p:cNvSpPr/>
          <p:nvPr>
            <p:ph type="body" sz="quarter" idx="1"/>
          </p:nvPr>
        </p:nvSpPr>
        <p:spPr>
          <a:prstGeom prst="rect">
            <a:avLst/>
          </a:prstGeom>
        </p:spPr>
        <p:txBody>
          <a:bodyPr/>
          <a:lstStyle/>
          <a:p>
            <a:pPr lvl="0">
              <a:defRPr sz="1800"/>
            </a:pPr>
            <a:r>
              <a:rPr sz="2200">
                <a:latin typeface="+mn-lt"/>
                <a:ea typeface="+mn-ea"/>
                <a:cs typeface="+mn-cs"/>
                <a:sym typeface="Myriad Pro Condensed"/>
              </a:rPr>
              <a:t>Online Archive</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 Video on Demand</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 Distribution platforms</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 Content owners</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 Show reels</a:t>
            </a:r>
            <a:endParaRPr sz="2200">
              <a:latin typeface="+mn-lt"/>
              <a:ea typeface="+mn-ea"/>
              <a:cs typeface="+mn-cs"/>
              <a:sym typeface="Myriad Pro Condensed"/>
            </a:endParaRPr>
          </a:p>
          <a:p>
            <a:pPr lvl="0">
              <a:buSzPct val="125000"/>
              <a:buChar char="•"/>
              <a:defRPr sz="1800"/>
            </a:pPr>
            <a:r>
              <a:rPr sz="2200">
                <a:latin typeface="+mn-lt"/>
                <a:ea typeface="+mn-ea"/>
                <a:cs typeface="+mn-cs"/>
                <a:sym typeface="Myriad Pro Condensed"/>
              </a:rPr>
              <a:t> Popular Content or regularly used clips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Open">
    <p:spTree>
      <p:nvGrpSpPr>
        <p:cNvPr id="1" name=""/>
        <p:cNvGrpSpPr/>
        <p:nvPr/>
      </p:nvGrpSpPr>
      <p:grpSpPr>
        <a:xfrm>
          <a:off x="0" y="0"/>
          <a:ext cx="0" cy="0"/>
          <a:chOff x="0" y="0"/>
          <a:chExt cx="0" cy="0"/>
        </a:xfrm>
      </p:grpSpPr>
      <p:pic>
        <p:nvPicPr>
          <p:cNvPr id="6" name="OMwhiteonblack.pdf"/>
          <p:cNvPicPr/>
          <p:nvPr/>
        </p:nvPicPr>
        <p:blipFill>
          <a:blip r:embed="rId2">
            <a:extLst/>
          </a:blip>
          <a:srcRect l="35894" t="25595" r="36697" b="26488"/>
          <a:stretch>
            <a:fillRect/>
          </a:stretch>
        </p:blipFill>
        <p:spPr>
          <a:xfrm>
            <a:off x="9531350" y="3274527"/>
            <a:ext cx="5308600" cy="7152174"/>
          </a:xfrm>
          <a:prstGeom prst="rect">
            <a:avLst/>
          </a:prstGeom>
          <a:ln w="12700">
            <a:miter lim="400000"/>
          </a:ln>
        </p:spPr>
      </p:pic>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Sub Top">
    <p:spTree>
      <p:nvGrpSpPr>
        <p:cNvPr id="1" name=""/>
        <p:cNvGrpSpPr/>
        <p:nvPr/>
      </p:nvGrpSpPr>
      <p:grpSpPr>
        <a:xfrm>
          <a:off x="0" y="0"/>
          <a:ext cx="0" cy="0"/>
          <a:chOff x="0" y="0"/>
          <a:chExt cx="0" cy="0"/>
        </a:xfrm>
      </p:grpSpPr>
      <p:pic>
        <p:nvPicPr>
          <p:cNvPr id="32" name="OM Bullet.png"/>
          <p:cNvPicPr/>
          <p:nvPr/>
        </p:nvPicPr>
        <p:blipFill>
          <a:blip r:embed="rId2">
            <a:alphaModFix amt="10000"/>
            <a:extLst/>
          </a:blip>
          <a:stretch>
            <a:fillRect/>
          </a:stretch>
        </p:blipFill>
        <p:spPr>
          <a:xfrm>
            <a:off x="-4660900" y="-863600"/>
            <a:ext cx="10591800" cy="15918854"/>
          </a:xfrm>
          <a:prstGeom prst="rect">
            <a:avLst/>
          </a:prstGeom>
          <a:ln w="12700">
            <a:miter lim="400000"/>
          </a:ln>
        </p:spPr>
      </p:pic>
      <p:sp>
        <p:nvSpPr>
          <p:cNvPr id="33" name="Shape 33"/>
          <p:cNvSpPr/>
          <p:nvPr>
            <p:ph type="title"/>
          </p:nvPr>
        </p:nvSpPr>
        <p:spPr>
          <a:prstGeom prst="rect">
            <a:avLst/>
          </a:prstGeom>
        </p:spPr>
        <p:txBody>
          <a:bodyPr/>
          <a:lstStyle>
            <a:lvl1pPr algn="ctr"/>
          </a:lstStyle>
          <a:p>
            <a:pPr lvl="0">
              <a:defRPr b="0" sz="1800">
                <a:solidFill>
                  <a:srgbClr val="000000"/>
                </a:solidFill>
              </a:defRPr>
            </a:pPr>
            <a:r>
              <a:rPr b="1" sz="10200">
                <a:solidFill>
                  <a:srgbClr val="FFFFFF"/>
                </a:solidFill>
              </a:rPr>
              <a:t>Title Text</a:t>
            </a:r>
          </a:p>
        </p:txBody>
      </p:sp>
      <p:sp>
        <p:nvSpPr>
          <p:cNvPr id="34" name="Shape 34"/>
          <p:cNvSpPr/>
          <p:nvPr>
            <p:ph type="body" idx="1"/>
          </p:nvPr>
        </p:nvSpPr>
        <p:spPr>
          <a:xfrm>
            <a:off x="1219200" y="2247900"/>
            <a:ext cx="21945600" cy="1587500"/>
          </a:xfrm>
          <a:prstGeom prst="rect">
            <a:avLst/>
          </a:prstGeom>
        </p:spPr>
        <p:txBody>
          <a:bodyPr/>
          <a:lstStyle>
            <a:lvl1pPr algn="ctr">
              <a:spcBef>
                <a:spcPts val="0"/>
              </a:spcBef>
              <a:defRPr sz="4700">
                <a:solidFill>
                  <a:srgbClr val="B4B5B4"/>
                </a:solidFill>
              </a:defRPr>
            </a:lvl1pPr>
            <a:lvl2pPr marL="0" indent="0" algn="ctr">
              <a:spcBef>
                <a:spcPts val="0"/>
              </a:spcBef>
              <a:buSzTx/>
              <a:buNone/>
              <a:defRPr sz="4700">
                <a:solidFill>
                  <a:srgbClr val="FFFFFF"/>
                </a:solidFill>
              </a:defRPr>
            </a:lvl2pPr>
            <a:lvl3pPr marL="0" indent="0" algn="ctr">
              <a:spcBef>
                <a:spcPts val="0"/>
              </a:spcBef>
              <a:buSzTx/>
              <a:buNone/>
              <a:defRPr sz="4700">
                <a:solidFill>
                  <a:srgbClr val="FFFFFF"/>
                </a:solidFill>
              </a:defRPr>
            </a:lvl3pPr>
            <a:lvl4pPr algn="ctr">
              <a:spcBef>
                <a:spcPts val="0"/>
              </a:spcBef>
              <a:defRPr sz="4700">
                <a:solidFill>
                  <a:srgbClr val="FFFFFF"/>
                </a:solidFill>
              </a:defRPr>
            </a:lvl4pPr>
            <a:lvl5pPr algn="ctr">
              <a:spcBef>
                <a:spcPts val="0"/>
              </a:spcBef>
              <a:defRPr sz="4700">
                <a:solidFill>
                  <a:srgbClr val="FFFFFF"/>
                </a:solidFill>
              </a:defRPr>
            </a:lvl5pPr>
          </a:lstStyle>
          <a:p>
            <a:pPr lvl="0">
              <a:defRPr sz="1800">
                <a:solidFill>
                  <a:srgbClr val="000000"/>
                </a:solidFill>
              </a:defRPr>
            </a:pPr>
            <a:r>
              <a:rPr sz="4700">
                <a:solidFill>
                  <a:srgbClr val="B4B5B4"/>
                </a:solidFill>
              </a:rPr>
              <a:t>Body Level One</a:t>
            </a:r>
            <a:endParaRPr sz="4700">
              <a:solidFill>
                <a:srgbClr val="B4B5B4"/>
              </a:solidFill>
            </a:endParaRPr>
          </a:p>
          <a:p>
            <a:pPr lvl="1">
              <a:defRPr sz="1800">
                <a:solidFill>
                  <a:srgbClr val="000000"/>
                </a:solidFill>
              </a:defRPr>
            </a:pPr>
            <a:r>
              <a:rPr sz="4700">
                <a:solidFill>
                  <a:srgbClr val="FFFFFF"/>
                </a:solidFill>
              </a:rPr>
              <a:t>Body Level Two</a:t>
            </a:r>
            <a:endParaRPr sz="4700">
              <a:solidFill>
                <a:srgbClr val="FFFFFF"/>
              </a:solidFill>
            </a:endParaRPr>
          </a:p>
          <a:p>
            <a:pPr lvl="2">
              <a:defRPr sz="1800">
                <a:solidFill>
                  <a:srgbClr val="000000"/>
                </a:solidFill>
              </a:defRPr>
            </a:pPr>
            <a:r>
              <a:rPr sz="4700">
                <a:solidFill>
                  <a:srgbClr val="FFFFFF"/>
                </a:solidFill>
              </a:rPr>
              <a:t>Body Level Three</a:t>
            </a:r>
            <a:endParaRPr sz="4700">
              <a:solidFill>
                <a:srgbClr val="FFFFFF"/>
              </a:solidFill>
            </a:endParaRPr>
          </a:p>
          <a:p>
            <a:pPr lvl="3">
              <a:defRPr sz="1800">
                <a:solidFill>
                  <a:srgbClr val="000000"/>
                </a:solidFill>
              </a:defRPr>
            </a:pPr>
            <a:r>
              <a:rPr sz="4700">
                <a:solidFill>
                  <a:srgbClr val="FFFFFF"/>
                </a:solidFill>
              </a:rPr>
              <a:t>Body Level Four</a:t>
            </a:r>
            <a:endParaRPr sz="4700">
              <a:solidFill>
                <a:srgbClr val="FFFFFF"/>
              </a:solidFill>
            </a:endParaRPr>
          </a:p>
          <a:p>
            <a:pPr lvl="4">
              <a:defRPr sz="1800">
                <a:solidFill>
                  <a:srgbClr val="000000"/>
                </a:solidFill>
              </a:defRPr>
            </a:pPr>
            <a:r>
              <a:rPr sz="47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Graphics w/ Title Bottom">
    <p:spTree>
      <p:nvGrpSpPr>
        <p:cNvPr id="1" name=""/>
        <p:cNvGrpSpPr/>
        <p:nvPr/>
      </p:nvGrpSpPr>
      <p:grpSpPr>
        <a:xfrm>
          <a:off x="0" y="0"/>
          <a:ext cx="0" cy="0"/>
          <a:chOff x="0" y="0"/>
          <a:chExt cx="0" cy="0"/>
        </a:xfrm>
      </p:grpSpPr>
      <p:sp>
        <p:nvSpPr>
          <p:cNvPr id="36" name="Shape 36"/>
          <p:cNvSpPr/>
          <p:nvPr>
            <p:ph type="obj" idx="3"/>
          </p:nvPr>
        </p:nvSpPr>
        <p:spPr>
          <a:xfrm>
            <a:off x="1219200" y="1244600"/>
            <a:ext cx="21945600" cy="9601200"/>
          </a:xfrm>
          <a:prstGeom prst="rect">
            <a:avLst/>
          </a:prstGeom>
        </p:spPr>
        <p:txBody>
          <a:bodyPr anchor="b"/>
          <a:lstStyle/>
          <a:p>
            <a:pPr lvl="0" algn="ctr">
              <a:spcBef>
                <a:spcPts val="0"/>
              </a:spcBef>
              <a:defRPr sz="5600">
                <a:solidFill>
                  <a:srgbClr val="FFFFFF"/>
                </a:solidFill>
                <a:latin typeface="Myriad Pro"/>
                <a:ea typeface="Myriad Pro"/>
                <a:cs typeface="Myriad Pro"/>
                <a:sym typeface="Myriad Pro"/>
              </a:defRPr>
            </a:pPr>
          </a:p>
        </p:txBody>
      </p:sp>
      <p:sp>
        <p:nvSpPr>
          <p:cNvPr id="37" name="Shape 37"/>
          <p:cNvSpPr/>
          <p:nvPr>
            <p:ph type="title"/>
          </p:nvPr>
        </p:nvSpPr>
        <p:spPr>
          <a:xfrm>
            <a:off x="1219200" y="11506200"/>
            <a:ext cx="21945600" cy="1587500"/>
          </a:xfrm>
          <a:prstGeom prst="rect">
            <a:avLst/>
          </a:prstGeom>
        </p:spPr>
        <p:txBody>
          <a:bodyPr/>
          <a:lstStyle>
            <a:lvl1pPr algn="ctr"/>
          </a:lstStyle>
          <a:p>
            <a:pPr lvl="0">
              <a:defRPr b="0" sz="1800">
                <a:solidFill>
                  <a:srgbClr val="000000"/>
                </a:solidFill>
              </a:defRPr>
            </a:pPr>
            <a:r>
              <a:rPr b="1" sz="10200">
                <a:solidFill>
                  <a:srgbClr val="FFFFFF"/>
                </a:solidFill>
              </a:rPr>
              <a:t>Title Text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with logo">
    <p:spTree>
      <p:nvGrpSpPr>
        <p:cNvPr id="1" name=""/>
        <p:cNvGrpSpPr/>
        <p:nvPr/>
      </p:nvGrpSpPr>
      <p:grpSpPr>
        <a:xfrm>
          <a:off x="0" y="0"/>
          <a:ext cx="0" cy="0"/>
          <a:chOff x="0" y="0"/>
          <a:chExt cx="0" cy="0"/>
        </a:xfrm>
      </p:grpSpPr>
      <p:pic>
        <p:nvPicPr>
          <p:cNvPr id="40" name="OM Bullet.png"/>
          <p:cNvPicPr/>
          <p:nvPr/>
        </p:nvPicPr>
        <p:blipFill>
          <a:blip r:embed="rId2">
            <a:alphaModFix amt="10000"/>
            <a:extLst/>
          </a:blip>
          <a:stretch>
            <a:fillRect/>
          </a:stretch>
        </p:blipFill>
        <p:spPr>
          <a:xfrm>
            <a:off x="-5218036" y="-2819962"/>
            <a:ext cx="10985501" cy="16510562"/>
          </a:xfrm>
          <a:prstGeom prst="rect">
            <a:avLst/>
          </a:prstGeom>
          <a:ln w="12700">
            <a:miter lim="400000"/>
          </a:ln>
        </p:spPr>
      </p:pic>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42" name="Shape 42"/>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43" name="Shape 43"/>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45" name="Shape 45"/>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46" name="Shape 46"/>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p:spTree>
      <p:nvGrpSpPr>
        <p:cNvPr id="1" name=""/>
        <p:cNvGrpSpPr/>
        <p:nvPr/>
      </p:nvGrpSpPr>
      <p:grpSpPr>
        <a:xfrm>
          <a:off x="0" y="0"/>
          <a:ext cx="0" cy="0"/>
          <a:chOff x="0" y="0"/>
          <a:chExt cx="0" cy="0"/>
        </a:xfrm>
      </p:grpSpPr>
      <p:sp>
        <p:nvSpPr>
          <p:cNvPr id="48" name="Shape 48"/>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49" name="Shape 49"/>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1">
    <p:spTree>
      <p:nvGrpSpPr>
        <p:cNvPr id="1" name=""/>
        <p:cNvGrpSpPr/>
        <p:nvPr/>
      </p:nvGrpSpPr>
      <p:grpSpPr>
        <a:xfrm>
          <a:off x="0" y="0"/>
          <a:ext cx="0" cy="0"/>
          <a:chOff x="0" y="0"/>
          <a:chExt cx="0" cy="0"/>
        </a:xfrm>
      </p:grpSpPr>
      <p:sp>
        <p:nvSpPr>
          <p:cNvPr id="51" name="Shape 51"/>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52" name="Shape 52"/>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2">
    <p:spTree>
      <p:nvGrpSpPr>
        <p:cNvPr id="1" name=""/>
        <p:cNvGrpSpPr/>
        <p:nvPr/>
      </p:nvGrpSpPr>
      <p:grpSpPr>
        <a:xfrm>
          <a:off x="0" y="0"/>
          <a:ext cx="0" cy="0"/>
          <a:chOff x="0" y="0"/>
          <a:chExt cx="0" cy="0"/>
        </a:xfrm>
      </p:grpSpPr>
      <p:sp>
        <p:nvSpPr>
          <p:cNvPr id="54" name="Shape 54"/>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55" name="Shape 55"/>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3">
    <p:spTree>
      <p:nvGrpSpPr>
        <p:cNvPr id="1" name=""/>
        <p:cNvGrpSpPr/>
        <p:nvPr/>
      </p:nvGrpSpPr>
      <p:grpSpPr>
        <a:xfrm>
          <a:off x="0" y="0"/>
          <a:ext cx="0" cy="0"/>
          <a:chOff x="0" y="0"/>
          <a:chExt cx="0" cy="0"/>
        </a:xfrm>
      </p:grpSpPr>
      <p:sp>
        <p:nvSpPr>
          <p:cNvPr id="57" name="Shape 57"/>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58" name="Shape 58"/>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Close">
    <p:spTree>
      <p:nvGrpSpPr>
        <p:cNvPr id="1" name=""/>
        <p:cNvGrpSpPr/>
        <p:nvPr/>
      </p:nvGrpSpPr>
      <p:grpSpPr>
        <a:xfrm>
          <a:off x="0" y="0"/>
          <a:ext cx="0" cy="0"/>
          <a:chOff x="0" y="0"/>
          <a:chExt cx="0" cy="0"/>
        </a:xfrm>
      </p:grpSpPr>
      <p:sp>
        <p:nvSpPr>
          <p:cNvPr id="8" name="Shape 8"/>
          <p:cNvSpPr/>
          <p:nvPr/>
        </p:nvSpPr>
        <p:spPr>
          <a:xfrm>
            <a:off x="10859197" y="13201650"/>
            <a:ext cx="2658428"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vl1pPr>
          </a:lstStyle>
          <a:p>
            <a:pPr lvl="0">
              <a:defRPr sz="1800">
                <a:solidFill>
                  <a:srgbClr val="000000"/>
                </a:solidFill>
              </a:defRPr>
            </a:pPr>
            <a:r>
              <a:rPr sz="1500">
                <a:solidFill>
                  <a:srgbClr val="FFFFFF"/>
                </a:solidFill>
              </a:rPr>
              <a:t>2012 - © copyright ObjectMatrix</a:t>
            </a:r>
          </a:p>
        </p:txBody>
      </p:sp>
      <p:pic>
        <p:nvPicPr>
          <p:cNvPr id="9" name="OMwhiteonblack.pdf"/>
          <p:cNvPicPr/>
          <p:nvPr/>
        </p:nvPicPr>
        <p:blipFill>
          <a:blip r:embed="rId2">
            <a:extLst/>
          </a:blip>
          <a:srcRect l="35894" t="25595" r="36697" b="26488"/>
          <a:stretch>
            <a:fillRect/>
          </a:stretch>
        </p:blipFill>
        <p:spPr>
          <a:xfrm>
            <a:off x="9531350" y="3274527"/>
            <a:ext cx="5308600" cy="7152174"/>
          </a:xfrm>
          <a:prstGeom prst="rect">
            <a:avLst/>
          </a:prstGeom>
          <a:ln w="12700">
            <a:miter lim="400000"/>
          </a:ln>
        </p:spPr>
      </p:pic>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4">
    <p:spTree>
      <p:nvGrpSpPr>
        <p:cNvPr id="1" name=""/>
        <p:cNvGrpSpPr/>
        <p:nvPr/>
      </p:nvGrpSpPr>
      <p:grpSpPr>
        <a:xfrm>
          <a:off x="0" y="0"/>
          <a:ext cx="0" cy="0"/>
          <a:chOff x="0" y="0"/>
          <a:chExt cx="0" cy="0"/>
        </a:xfrm>
      </p:grpSpPr>
      <p:sp>
        <p:nvSpPr>
          <p:cNvPr id="60" name="Shape 60"/>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61" name="Shape 61"/>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5">
    <p:spTree>
      <p:nvGrpSpPr>
        <p:cNvPr id="1" name=""/>
        <p:cNvGrpSpPr/>
        <p:nvPr/>
      </p:nvGrpSpPr>
      <p:grpSpPr>
        <a:xfrm>
          <a:off x="0" y="0"/>
          <a:ext cx="0" cy="0"/>
          <a:chOff x="0" y="0"/>
          <a:chExt cx="0" cy="0"/>
        </a:xfrm>
      </p:grpSpPr>
      <p:sp>
        <p:nvSpPr>
          <p:cNvPr id="63" name="Shape 63"/>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64" name="Shape 64"/>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66" name="Shape 66"/>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67" name="Shape 67"/>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p:spTree>
      <p:nvGrpSpPr>
        <p:cNvPr id="1" name=""/>
        <p:cNvGrpSpPr/>
        <p:nvPr/>
      </p:nvGrpSpPr>
      <p:grpSpPr>
        <a:xfrm>
          <a:off x="0" y="0"/>
          <a:ext cx="0" cy="0"/>
          <a:chOff x="0" y="0"/>
          <a:chExt cx="0" cy="0"/>
        </a:xfrm>
      </p:grpSpPr>
      <p:sp>
        <p:nvSpPr>
          <p:cNvPr id="69" name="Shape 69"/>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70" name="Shape 70"/>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p:spTree>
      <p:nvGrpSpPr>
        <p:cNvPr id="1" name=""/>
        <p:cNvGrpSpPr/>
        <p:nvPr/>
      </p:nvGrpSpPr>
      <p:grpSpPr>
        <a:xfrm>
          <a:off x="0" y="0"/>
          <a:ext cx="0" cy="0"/>
          <a:chOff x="0" y="0"/>
          <a:chExt cx="0" cy="0"/>
        </a:xfrm>
      </p:grpSpPr>
      <p:sp>
        <p:nvSpPr>
          <p:cNvPr id="72" name="Shape 72"/>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73" name="Shape 73"/>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copy 6">
    <p:spTree>
      <p:nvGrpSpPr>
        <p:cNvPr id="1" name=""/>
        <p:cNvGrpSpPr/>
        <p:nvPr/>
      </p:nvGrpSpPr>
      <p:grpSpPr>
        <a:xfrm>
          <a:off x="0" y="0"/>
          <a:ext cx="0" cy="0"/>
          <a:chOff x="0" y="0"/>
          <a:chExt cx="0" cy="0"/>
        </a:xfrm>
      </p:grpSpPr>
      <p:sp>
        <p:nvSpPr>
          <p:cNvPr id="75" name="Shape 75"/>
          <p:cNvSpPr/>
          <p:nvPr>
            <p:ph type="title"/>
          </p:nvPr>
        </p:nvSpPr>
        <p:spPr>
          <a:xfrm>
            <a:off x="2387600" y="2298700"/>
            <a:ext cx="19621500" cy="4648200"/>
          </a:xfrm>
          <a:prstGeom prst="rect">
            <a:avLst/>
          </a:prstGeom>
        </p:spPr>
        <p:txBody>
          <a:bodyPr/>
          <a:lstStyle>
            <a:lvl1pPr algn="ctr">
              <a:defRPr b="0" sz="11800">
                <a:latin typeface="Gill Sans"/>
                <a:ea typeface="Gill Sans"/>
                <a:cs typeface="Gill Sans"/>
                <a:sym typeface="Gill Sans"/>
              </a:defRPr>
            </a:lvl1pPr>
          </a:lstStyle>
          <a:p>
            <a:pPr lvl="0">
              <a:defRPr sz="1800">
                <a:solidFill>
                  <a:srgbClr val="000000"/>
                </a:solidFill>
              </a:defRPr>
            </a:pPr>
            <a:r>
              <a:rPr sz="11800">
                <a:solidFill>
                  <a:srgbClr val="FFFFFF"/>
                </a:solidFill>
              </a:rPr>
              <a:t>Title Text</a:t>
            </a:r>
          </a:p>
        </p:txBody>
      </p:sp>
      <p:sp>
        <p:nvSpPr>
          <p:cNvPr id="76" name="Shape 76"/>
          <p:cNvSpPr/>
          <p:nvPr>
            <p:ph type="body" idx="1"/>
          </p:nvPr>
        </p:nvSpPr>
        <p:spPr>
          <a:xfrm>
            <a:off x="2387600" y="7073900"/>
            <a:ext cx="19621500" cy="1587500"/>
          </a:xfrm>
          <a:prstGeom prst="rect">
            <a:avLst/>
          </a:prstGeom>
        </p:spPr>
        <p:txBody>
          <a:bodyPr/>
          <a:lstStyle>
            <a:lvl1pPr algn="ctr">
              <a:spcBef>
                <a:spcPts val="0"/>
              </a:spcBef>
              <a:defRPr>
                <a:solidFill>
                  <a:srgbClr val="FFFFFF"/>
                </a:solidFill>
                <a:latin typeface="Gill Sans"/>
                <a:ea typeface="Gill Sans"/>
                <a:cs typeface="Gill Sans"/>
                <a:sym typeface="Gill Sans"/>
              </a:defRPr>
            </a:lvl1pPr>
            <a:lvl2pPr marL="0" indent="0" algn="ctr">
              <a:spcBef>
                <a:spcPts val="0"/>
              </a:spcBef>
              <a:buSzTx/>
              <a:buNone/>
              <a:defRPr>
                <a:solidFill>
                  <a:srgbClr val="FFFFFF"/>
                </a:solidFill>
                <a:latin typeface="Gill Sans"/>
                <a:ea typeface="Gill Sans"/>
                <a:cs typeface="Gill Sans"/>
                <a:sym typeface="Gill Sans"/>
              </a:defRPr>
            </a:lvl2pPr>
            <a:lvl3pPr marL="0" indent="0" algn="ctr">
              <a:spcBef>
                <a:spcPts val="0"/>
              </a:spcBef>
              <a:buSzTx/>
              <a:buNone/>
              <a:defRPr>
                <a:solidFill>
                  <a:srgbClr val="FFFFFF"/>
                </a:solidFill>
                <a:latin typeface="Gill Sans"/>
                <a:ea typeface="Gill Sans"/>
                <a:cs typeface="Gill Sans"/>
                <a:sym typeface="Gill Sans"/>
              </a:defRPr>
            </a:lvl3pPr>
            <a:lvl4pPr algn="ctr">
              <a:spcBef>
                <a:spcPts val="0"/>
              </a:spcBef>
              <a:defRPr>
                <a:solidFill>
                  <a:srgbClr val="FFFFFF"/>
                </a:solidFill>
                <a:latin typeface="Gill Sans"/>
                <a:ea typeface="Gill Sans"/>
                <a:cs typeface="Gill Sans"/>
                <a:sym typeface="Gill Sans"/>
              </a:defRPr>
            </a:lvl4pPr>
            <a:lvl5pPr algn="ctr">
              <a:spcBef>
                <a:spcPts val="0"/>
              </a:spcBef>
              <a:defRPr>
                <a:solidFill>
                  <a:srgbClr val="FFFFFF"/>
                </a:solidFill>
                <a:latin typeface="Gill Sans"/>
                <a:ea typeface="Gill Sans"/>
                <a:cs typeface="Gill Sans"/>
                <a:sym typeface="Gill Sans"/>
              </a:defRPr>
            </a:lvl5pPr>
          </a:lstStyle>
          <a:p>
            <a:pPr lvl="0">
              <a:defRPr sz="1800">
                <a:solidFill>
                  <a:srgbClr val="000000"/>
                </a:solidFill>
              </a:defRPr>
            </a:pPr>
            <a:r>
              <a:rPr sz="5000">
                <a:solidFill>
                  <a:srgbClr val="FFFFFF"/>
                </a:solidFill>
              </a:rPr>
              <a:t>Body Level One</a:t>
            </a:r>
            <a:endParaRPr sz="5000">
              <a:solidFill>
                <a:srgbClr val="FFFF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5000">
                <a:solidFill>
                  <a:srgbClr val="FFFFFF"/>
                </a:solidFill>
              </a:rPr>
              <a:t>Body Level Three</a:t>
            </a:r>
            <a:endParaRPr sz="5000">
              <a:solidFill>
                <a:srgbClr val="FFFFFF"/>
              </a:solidFill>
            </a:endParaRPr>
          </a:p>
          <a:p>
            <a:pPr lvl="3">
              <a:defRPr sz="1800">
                <a:solidFill>
                  <a:srgbClr val="000000"/>
                </a:solidFill>
              </a:defRPr>
            </a:pPr>
            <a:r>
              <a:rPr sz="5000">
                <a:solidFill>
                  <a:srgbClr val="FFFFFF"/>
                </a:solidFill>
              </a:rPr>
              <a:t>Body Level Four</a:t>
            </a:r>
            <a:endParaRPr sz="5000">
              <a:solidFill>
                <a:srgbClr val="FFFFFF"/>
              </a:solidFill>
            </a:endParaRPr>
          </a:p>
          <a:p>
            <a:pPr lvl="4">
              <a:defRPr sz="1800">
                <a:solidFill>
                  <a:srgbClr val="000000"/>
                </a:solidFill>
              </a:defRPr>
            </a:pPr>
            <a:r>
              <a:rPr sz="50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Introduction">
    <p:spTree>
      <p:nvGrpSpPr>
        <p:cNvPr id="1" name=""/>
        <p:cNvGrpSpPr/>
        <p:nvPr/>
      </p:nvGrpSpPr>
      <p:grpSpPr>
        <a:xfrm>
          <a:off x="0" y="0"/>
          <a:ext cx="0" cy="0"/>
          <a:chOff x="0" y="0"/>
          <a:chExt cx="0" cy="0"/>
        </a:xfrm>
      </p:grpSpPr>
      <p:pic>
        <p:nvPicPr>
          <p:cNvPr id="11" name="OMwhiteonblack.pdf"/>
          <p:cNvPicPr/>
          <p:nvPr/>
        </p:nvPicPr>
        <p:blipFill>
          <a:blip r:embed="rId2">
            <a:extLst/>
          </a:blip>
          <a:srcRect l="35894" t="25595" r="36697" b="26488"/>
          <a:stretch>
            <a:fillRect/>
          </a:stretch>
        </p:blipFill>
        <p:spPr>
          <a:xfrm>
            <a:off x="2494149" y="5471627"/>
            <a:ext cx="1857002" cy="2501901"/>
          </a:xfrm>
          <a:prstGeom prst="rect">
            <a:avLst/>
          </a:prstGeom>
          <a:ln w="12700">
            <a:miter lim="400000"/>
          </a:ln>
        </p:spPr>
      </p:pic>
      <p:sp>
        <p:nvSpPr>
          <p:cNvPr id="12" name="Shape 12"/>
          <p:cNvSpPr/>
          <p:nvPr>
            <p:ph type="title"/>
          </p:nvPr>
        </p:nvSpPr>
        <p:spPr>
          <a:xfrm>
            <a:off x="6083300" y="5016500"/>
            <a:ext cx="13804900" cy="1968500"/>
          </a:xfrm>
          <a:prstGeom prst="rect">
            <a:avLst/>
          </a:prstGeom>
        </p:spPr>
        <p:txBody>
          <a:bodyPr/>
          <a:lstStyle>
            <a:lvl1pPr>
              <a:defRPr sz="11400"/>
            </a:lvl1pPr>
          </a:lstStyle>
          <a:p>
            <a:pPr lvl="0">
              <a:defRPr b="0" sz="1800">
                <a:solidFill>
                  <a:srgbClr val="000000"/>
                </a:solidFill>
              </a:defRPr>
            </a:pPr>
            <a:r>
              <a:rPr b="1" sz="11400">
                <a:solidFill>
                  <a:srgbClr val="FFFFFF"/>
                </a:solidFill>
              </a:rPr>
              <a:t>Title Text</a:t>
            </a:r>
          </a:p>
        </p:txBody>
      </p:sp>
      <p:sp>
        <p:nvSpPr>
          <p:cNvPr id="13" name="Shape 13"/>
          <p:cNvSpPr/>
          <p:nvPr>
            <p:ph type="body" idx="1"/>
          </p:nvPr>
        </p:nvSpPr>
        <p:spPr>
          <a:xfrm>
            <a:off x="6083300" y="7112000"/>
            <a:ext cx="13804900" cy="762000"/>
          </a:xfrm>
          <a:prstGeom prst="rect">
            <a:avLst/>
          </a:prstGeom>
        </p:spPr>
        <p:txBody>
          <a:bodyPr/>
          <a:lstStyle>
            <a:lvl1pPr>
              <a:spcBef>
                <a:spcPts val="0"/>
              </a:spcBef>
              <a:defRPr sz="4600"/>
            </a:lvl1pPr>
            <a:lvl2pPr marL="0" indent="0">
              <a:spcBef>
                <a:spcPts val="0"/>
              </a:spcBef>
              <a:buSzTx/>
              <a:buNone/>
              <a:defRPr sz="4600">
                <a:solidFill>
                  <a:srgbClr val="B4B5B4"/>
                </a:solidFill>
                <a:latin typeface="Myriad Pro"/>
                <a:ea typeface="Myriad Pro"/>
                <a:cs typeface="Myriad Pro"/>
                <a:sym typeface="Myriad Pro"/>
              </a:defRPr>
            </a:lvl2pPr>
            <a:lvl3pPr marL="0" indent="0">
              <a:spcBef>
                <a:spcPts val="0"/>
              </a:spcBef>
              <a:buSzTx/>
              <a:buNone/>
              <a:defRPr sz="4600">
                <a:solidFill>
                  <a:srgbClr val="FFFFFF"/>
                </a:solidFill>
                <a:latin typeface="Myriad Pro"/>
                <a:ea typeface="Myriad Pro"/>
                <a:cs typeface="Myriad Pro"/>
                <a:sym typeface="Myriad Pro"/>
              </a:defRPr>
            </a:lvl3pPr>
            <a:lvl4pPr>
              <a:spcBef>
                <a:spcPts val="0"/>
              </a:spcBef>
              <a:defRPr sz="4600">
                <a:solidFill>
                  <a:srgbClr val="FFFFFF"/>
                </a:solidFill>
                <a:latin typeface="Myriad Pro"/>
                <a:ea typeface="Myriad Pro"/>
                <a:cs typeface="Myriad Pro"/>
                <a:sym typeface="Myriad Pro"/>
              </a:defRPr>
            </a:lvl4pPr>
            <a:lvl5pPr>
              <a:spcBef>
                <a:spcPts val="0"/>
              </a:spcBef>
              <a:defRPr sz="4600">
                <a:solidFill>
                  <a:srgbClr val="FFFFFF"/>
                </a:solidFill>
                <a:latin typeface="Myriad Pro"/>
                <a:ea typeface="Myriad Pro"/>
                <a:cs typeface="Myriad Pro"/>
                <a:sym typeface="Myriad Pro"/>
              </a:defRPr>
            </a:lvl5pPr>
          </a:lstStyle>
          <a:p>
            <a:pPr lvl="0">
              <a:defRPr sz="1800">
                <a:solidFill>
                  <a:srgbClr val="000000"/>
                </a:solidFill>
              </a:defRPr>
            </a:pPr>
            <a:r>
              <a:rPr sz="4600">
                <a:solidFill>
                  <a:srgbClr val="0061FF"/>
                </a:solidFill>
              </a:rPr>
              <a:t>Body Level One</a:t>
            </a:r>
            <a:endParaRPr sz="4600">
              <a:solidFill>
                <a:srgbClr val="0061FF"/>
              </a:solidFill>
            </a:endParaRPr>
          </a:p>
          <a:p>
            <a:pPr lvl="1">
              <a:defRPr sz="1800">
                <a:solidFill>
                  <a:srgbClr val="000000"/>
                </a:solidFill>
              </a:defRPr>
            </a:pPr>
            <a:r>
              <a:rPr sz="4600">
                <a:solidFill>
                  <a:srgbClr val="B4B5B4"/>
                </a:solidFill>
              </a:rPr>
              <a:t>Body Level Two</a:t>
            </a:r>
            <a:endParaRPr sz="4600">
              <a:solidFill>
                <a:srgbClr val="B4B5B4"/>
              </a:solidFill>
            </a:endParaRPr>
          </a:p>
          <a:p>
            <a:pPr lvl="2">
              <a:defRPr sz="1800">
                <a:solidFill>
                  <a:srgbClr val="000000"/>
                </a:solidFill>
              </a:defRPr>
            </a:pPr>
            <a:r>
              <a:rPr sz="4600">
                <a:solidFill>
                  <a:srgbClr val="FFFFFF"/>
                </a:solidFill>
              </a:rPr>
              <a:t>Body Level Three</a:t>
            </a:r>
            <a:endParaRPr sz="4600">
              <a:solidFill>
                <a:srgbClr val="FFFFFF"/>
              </a:solidFill>
            </a:endParaRPr>
          </a:p>
          <a:p>
            <a:pPr lvl="3">
              <a:defRPr sz="1800">
                <a:solidFill>
                  <a:srgbClr val="000000"/>
                </a:solidFill>
              </a:defRPr>
            </a:pPr>
            <a:r>
              <a:rPr sz="4600">
                <a:solidFill>
                  <a:srgbClr val="FFFFFF"/>
                </a:solidFill>
              </a:rPr>
              <a:t>Body Level Four</a:t>
            </a:r>
            <a:endParaRPr sz="4600">
              <a:solidFill>
                <a:srgbClr val="FFFFFF"/>
              </a:solidFill>
            </a:endParaRPr>
          </a:p>
          <a:p>
            <a:pPr lvl="4">
              <a:defRPr sz="1800">
                <a:solidFill>
                  <a:srgbClr val="000000"/>
                </a:solidFill>
              </a:defRPr>
            </a:pPr>
            <a:r>
              <a:rPr sz="46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p:spTree>
      <p:nvGrpSpPr>
        <p:cNvPr id="1" name=""/>
        <p:cNvGrpSpPr/>
        <p:nvPr/>
      </p:nvGrpSpPr>
      <p:grpSpPr>
        <a:xfrm>
          <a:off x="0" y="0"/>
          <a:ext cx="0" cy="0"/>
          <a:chOff x="0" y="0"/>
          <a:chExt cx="0" cy="0"/>
        </a:xfrm>
      </p:grpSpPr>
      <p:sp>
        <p:nvSpPr>
          <p:cNvPr id="15" name="Shape 15"/>
          <p:cNvSpPr/>
          <p:nvPr>
            <p:ph type="title"/>
          </p:nvPr>
        </p:nvSpPr>
        <p:spPr>
          <a:xfrm>
            <a:off x="2374900" y="6070600"/>
            <a:ext cx="19621500" cy="1803400"/>
          </a:xfrm>
          <a:prstGeom prst="rect">
            <a:avLst/>
          </a:prstGeom>
        </p:spPr>
        <p:txBody>
          <a:bodyPr/>
          <a:lstStyle>
            <a:lvl1pPr algn="ctr">
              <a:defRPr sz="11800"/>
            </a:lvl1pPr>
          </a:lstStyle>
          <a:p>
            <a:pPr lvl="0">
              <a:defRPr b="0" sz="1800">
                <a:solidFill>
                  <a:srgbClr val="000000"/>
                </a:solidFill>
              </a:defRPr>
            </a:pPr>
            <a:r>
              <a:rPr b="1" sz="11800">
                <a:solidFill>
                  <a:srgbClr val="FFFFFF"/>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w/ subtitle">
    <p:spTree>
      <p:nvGrpSpPr>
        <p:cNvPr id="1" name=""/>
        <p:cNvGrpSpPr/>
        <p:nvPr/>
      </p:nvGrpSpPr>
      <p:grpSpPr>
        <a:xfrm>
          <a:off x="0" y="0"/>
          <a:ext cx="0" cy="0"/>
          <a:chOff x="0" y="0"/>
          <a:chExt cx="0" cy="0"/>
        </a:xfrm>
      </p:grpSpPr>
      <p:sp>
        <p:nvSpPr>
          <p:cNvPr id="17" name="Shape 17"/>
          <p:cNvSpPr/>
          <p:nvPr>
            <p:ph type="title"/>
          </p:nvPr>
        </p:nvSpPr>
        <p:spPr>
          <a:xfrm>
            <a:off x="2374900" y="6070600"/>
            <a:ext cx="19621500" cy="1803400"/>
          </a:xfrm>
          <a:prstGeom prst="rect">
            <a:avLst/>
          </a:prstGeom>
        </p:spPr>
        <p:txBody>
          <a:bodyPr/>
          <a:lstStyle>
            <a:lvl1pPr algn="ctr">
              <a:defRPr sz="11800"/>
            </a:lvl1pPr>
          </a:lstStyle>
          <a:p>
            <a:pPr lvl="0">
              <a:defRPr b="0" sz="1800">
                <a:solidFill>
                  <a:srgbClr val="000000"/>
                </a:solidFill>
              </a:defRPr>
            </a:pPr>
            <a:r>
              <a:rPr b="1" sz="11800">
                <a:solidFill>
                  <a:srgbClr val="FFFFFF"/>
                </a:solidFill>
              </a:rPr>
              <a:t>Title Text</a:t>
            </a:r>
          </a:p>
        </p:txBody>
      </p:sp>
      <p:sp>
        <p:nvSpPr>
          <p:cNvPr id="18" name="Shape 18"/>
          <p:cNvSpPr/>
          <p:nvPr>
            <p:ph type="body" idx="1"/>
          </p:nvPr>
        </p:nvSpPr>
        <p:spPr>
          <a:xfrm>
            <a:off x="2374900" y="7874000"/>
            <a:ext cx="19621500" cy="1587500"/>
          </a:xfrm>
          <a:prstGeom prst="rect">
            <a:avLst/>
          </a:prstGeom>
        </p:spPr>
        <p:txBody>
          <a:bodyPr/>
          <a:lstStyle>
            <a:lvl1pPr algn="ctr">
              <a:spcBef>
                <a:spcPts val="0"/>
              </a:spcBef>
              <a:defRPr>
                <a:solidFill>
                  <a:srgbClr val="B4B5B4"/>
                </a:solidFill>
              </a:defRPr>
            </a:lvl1pPr>
            <a:lvl2pPr marL="0" indent="0" algn="ctr">
              <a:spcBef>
                <a:spcPts val="0"/>
              </a:spcBef>
              <a:buSzTx/>
              <a:buNone/>
              <a:defRPr sz="4800">
                <a:solidFill>
                  <a:srgbClr val="B4B5B4"/>
                </a:solidFill>
              </a:defRPr>
            </a:lvl2pPr>
            <a:lvl3pPr marL="0" indent="0" algn="ctr">
              <a:spcBef>
                <a:spcPts val="0"/>
              </a:spcBef>
              <a:buSzTx/>
              <a:buNone/>
              <a:defRPr>
                <a:solidFill>
                  <a:srgbClr val="B4B5B4"/>
                </a:solidFill>
                <a:latin typeface="Gill Sans"/>
                <a:ea typeface="Gill Sans"/>
                <a:cs typeface="Gill Sans"/>
                <a:sym typeface="Gill Sans"/>
              </a:defRPr>
            </a:lvl3pPr>
            <a:lvl4pPr algn="ctr">
              <a:spcBef>
                <a:spcPts val="0"/>
              </a:spcBef>
              <a:defRPr>
                <a:solidFill>
                  <a:srgbClr val="B4B5B4"/>
                </a:solidFill>
                <a:latin typeface="Gill Sans"/>
                <a:ea typeface="Gill Sans"/>
                <a:cs typeface="Gill Sans"/>
                <a:sym typeface="Gill Sans"/>
              </a:defRPr>
            </a:lvl4pPr>
            <a:lvl5pPr algn="ctr">
              <a:spcBef>
                <a:spcPts val="0"/>
              </a:spcBef>
              <a:defRPr>
                <a:solidFill>
                  <a:srgbClr val="B4B5B4"/>
                </a:solidFill>
                <a:latin typeface="Gill Sans"/>
                <a:ea typeface="Gill Sans"/>
                <a:cs typeface="Gill Sans"/>
                <a:sym typeface="Gill Sans"/>
              </a:defRPr>
            </a:lvl5pPr>
          </a:lstStyle>
          <a:p>
            <a:pPr lvl="0">
              <a:defRPr sz="1800">
                <a:solidFill>
                  <a:srgbClr val="000000"/>
                </a:solidFill>
              </a:defRPr>
            </a:pPr>
            <a:r>
              <a:rPr sz="5000">
                <a:solidFill>
                  <a:srgbClr val="B4B5B4"/>
                </a:solidFill>
              </a:rPr>
              <a:t>Body Level One</a:t>
            </a:r>
            <a:endParaRPr sz="5000">
              <a:solidFill>
                <a:srgbClr val="B4B5B4"/>
              </a:solidFill>
            </a:endParaRPr>
          </a:p>
          <a:p>
            <a:pPr lvl="1">
              <a:defRPr sz="1800">
                <a:solidFill>
                  <a:srgbClr val="000000"/>
                </a:solidFill>
              </a:defRPr>
            </a:pPr>
            <a:r>
              <a:rPr sz="4800">
                <a:solidFill>
                  <a:srgbClr val="B4B5B4"/>
                </a:solidFill>
              </a:rPr>
              <a:t>Body Level Two</a:t>
            </a:r>
            <a:endParaRPr sz="4800">
              <a:solidFill>
                <a:srgbClr val="B4B5B4"/>
              </a:solidFill>
            </a:endParaRPr>
          </a:p>
          <a:p>
            <a:pPr lvl="2">
              <a:defRPr sz="1800">
                <a:solidFill>
                  <a:srgbClr val="000000"/>
                </a:solidFill>
              </a:defRPr>
            </a:pPr>
            <a:r>
              <a:rPr sz="5000">
                <a:solidFill>
                  <a:srgbClr val="B4B5B4"/>
                </a:solidFill>
              </a:rPr>
              <a:t>Body Level Three</a:t>
            </a:r>
            <a:endParaRPr sz="5000">
              <a:solidFill>
                <a:srgbClr val="B4B5B4"/>
              </a:solidFill>
            </a:endParaRPr>
          </a:p>
          <a:p>
            <a:pPr lvl="3">
              <a:defRPr sz="1800">
                <a:solidFill>
                  <a:srgbClr val="000000"/>
                </a:solidFill>
              </a:defRPr>
            </a:pPr>
            <a:r>
              <a:rPr sz="5000">
                <a:solidFill>
                  <a:srgbClr val="B4B5B4"/>
                </a:solidFill>
              </a:rPr>
              <a:t>Body Level Four</a:t>
            </a:r>
            <a:endParaRPr sz="5000">
              <a:solidFill>
                <a:srgbClr val="B4B5B4"/>
              </a:solidFill>
            </a:endParaRPr>
          </a:p>
          <a:p>
            <a:pPr lvl="4">
              <a:defRPr sz="1800">
                <a:solidFill>
                  <a:srgbClr val="000000"/>
                </a:solidFill>
              </a:defRPr>
            </a:pPr>
            <a:r>
              <a:rPr sz="5000">
                <a:solidFill>
                  <a:srgbClr val="B4B5B4"/>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Top Lef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b="0" sz="1800">
                <a:solidFill>
                  <a:srgbClr val="000000"/>
                </a:solidFill>
              </a:defRPr>
            </a:pPr>
            <a:r>
              <a:rPr b="1" sz="102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TL w/ Bullets">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b="0" sz="1800">
                <a:solidFill>
                  <a:srgbClr val="000000"/>
                </a:solidFill>
              </a:defRPr>
            </a:pPr>
            <a:r>
              <a:rPr b="1" sz="10200">
                <a:solidFill>
                  <a:srgbClr val="FFFFFF"/>
                </a:solidFill>
              </a:rPr>
              <a:t>Title Text</a:t>
            </a:r>
          </a:p>
        </p:txBody>
      </p:sp>
      <p:sp>
        <p:nvSpPr>
          <p:cNvPr id="23" name="Shape 23"/>
          <p:cNvSpPr/>
          <p:nvPr>
            <p:ph type="body" idx="1"/>
          </p:nvPr>
        </p:nvSpPr>
        <p:spPr>
          <a:prstGeom prst="rect">
            <a:avLst/>
          </a:prstGeom>
        </p:spPr>
        <p:txBody>
          <a:bodyPr/>
          <a:lstStyle>
            <a:lvl2pPr>
              <a:spcBef>
                <a:spcPts val="2000"/>
              </a:spcBef>
              <a:buChar char="-"/>
              <a:defRPr>
                <a:solidFill>
                  <a:srgbClr val="FFFFFF"/>
                </a:solidFill>
              </a:defRPr>
            </a:lvl2pPr>
            <a:lvl3pPr marL="963299" indent="-506099">
              <a:spcBef>
                <a:spcPts val="1400"/>
              </a:spcBef>
              <a:buClr>
                <a:srgbClr val="5E5E5E"/>
              </a:buClr>
              <a:defRPr sz="4500">
                <a:solidFill>
                  <a:srgbClr val="B4B5B4"/>
                </a:solidFill>
              </a:defRPr>
            </a:lvl3pPr>
            <a:lvl4pPr>
              <a:spcBef>
                <a:spcPts val="0"/>
              </a:spcBef>
              <a:defRPr sz="3300">
                <a:solidFill>
                  <a:srgbClr val="FFFFFF"/>
                </a:solidFill>
              </a:defRPr>
            </a:lvl4pPr>
            <a:lvl5pPr>
              <a:spcBef>
                <a:spcPts val="0"/>
              </a:spcBef>
              <a:defRPr sz="3100">
                <a:solidFill>
                  <a:srgbClr val="FFFFFF"/>
                </a:solidFill>
              </a:defRPr>
            </a:lvl5pPr>
          </a:lstStyle>
          <a:p>
            <a:pPr lvl="0">
              <a:defRPr sz="1800">
                <a:solidFill>
                  <a:srgbClr val="000000"/>
                </a:solidFill>
              </a:defRPr>
            </a:pPr>
            <a:r>
              <a:rPr sz="5000">
                <a:solidFill>
                  <a:srgbClr val="0061FF"/>
                </a:solidFill>
              </a:rPr>
              <a:t>Body Level One</a:t>
            </a:r>
            <a:endParaRPr sz="5000">
              <a:solidFill>
                <a:srgbClr val="0061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4500">
                <a:solidFill>
                  <a:srgbClr val="B4B5B4"/>
                </a:solidFill>
              </a:rPr>
              <a:t>Body Level Three</a:t>
            </a:r>
            <a:endParaRPr sz="4500">
              <a:solidFill>
                <a:srgbClr val="B4B5B4"/>
              </a:solidFill>
            </a:endParaRPr>
          </a:p>
          <a:p>
            <a:pPr lvl="3">
              <a:defRPr sz="1800">
                <a:solidFill>
                  <a:srgbClr val="000000"/>
                </a:solidFill>
              </a:defRPr>
            </a:pPr>
            <a:r>
              <a:rPr sz="3300">
                <a:solidFill>
                  <a:srgbClr val="FFFFFF"/>
                </a:solidFill>
              </a:rPr>
              <a:t>Body Level Four</a:t>
            </a:r>
            <a:endParaRPr sz="3300">
              <a:solidFill>
                <a:srgbClr val="FFFFFF"/>
              </a:solidFill>
            </a:endParaRPr>
          </a:p>
          <a:p>
            <a:pPr lvl="4">
              <a:defRPr sz="1800">
                <a:solidFill>
                  <a:srgbClr val="000000"/>
                </a:solidFill>
              </a:defRPr>
            </a:pPr>
            <a:r>
              <a:rPr sz="31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Gfx Bullets">
    <p:spTree>
      <p:nvGrpSpPr>
        <p:cNvPr id="1" name=""/>
        <p:cNvGrpSpPr/>
        <p:nvPr/>
      </p:nvGrpSpPr>
      <p:grpSpPr>
        <a:xfrm>
          <a:off x="0" y="0"/>
          <a:ext cx="0" cy="0"/>
          <a:chOff x="0" y="0"/>
          <a:chExt cx="0" cy="0"/>
        </a:xfrm>
      </p:grpSpPr>
      <p:sp>
        <p:nvSpPr>
          <p:cNvPr id="25" name="Shape 25"/>
          <p:cNvSpPr/>
          <p:nvPr>
            <p:ph type="obj" sz="half" idx="3"/>
          </p:nvPr>
        </p:nvSpPr>
        <p:spPr>
          <a:xfrm>
            <a:off x="1219200" y="4318000"/>
            <a:ext cx="10388600" cy="8013700"/>
          </a:xfrm>
          <a:prstGeom prst="rect">
            <a:avLst/>
          </a:prstGeom>
        </p:spPr>
        <p:txBody>
          <a:bodyPr anchor="b"/>
          <a:lstStyle/>
          <a:p>
            <a:pPr lvl="0" algn="ctr">
              <a:spcBef>
                <a:spcPts val="0"/>
              </a:spcBef>
              <a:defRPr sz="5600">
                <a:solidFill>
                  <a:srgbClr val="FFFFFF"/>
                </a:solidFill>
                <a:latin typeface="Gill Sans"/>
                <a:ea typeface="Gill Sans"/>
                <a:cs typeface="Gill Sans"/>
                <a:sym typeface="Gill Sans"/>
              </a:defRPr>
            </a:pPr>
          </a:p>
        </p:txBody>
      </p:sp>
      <p:sp>
        <p:nvSpPr>
          <p:cNvPr id="26" name="Shape 26"/>
          <p:cNvSpPr/>
          <p:nvPr>
            <p:ph type="title"/>
          </p:nvPr>
        </p:nvSpPr>
        <p:spPr>
          <a:prstGeom prst="rect">
            <a:avLst/>
          </a:prstGeom>
        </p:spPr>
        <p:txBody>
          <a:bodyPr/>
          <a:lstStyle>
            <a:lvl1pPr algn="ctr"/>
          </a:lstStyle>
          <a:p>
            <a:pPr lvl="0">
              <a:defRPr b="0" sz="1800">
                <a:solidFill>
                  <a:srgbClr val="000000"/>
                </a:solidFill>
              </a:defRPr>
            </a:pPr>
            <a:r>
              <a:rPr b="1" sz="10200">
                <a:solidFill>
                  <a:srgbClr val="FFFFFF"/>
                </a:solidFill>
              </a:rPr>
              <a:t>Title Text</a:t>
            </a:r>
          </a:p>
        </p:txBody>
      </p:sp>
      <p:sp>
        <p:nvSpPr>
          <p:cNvPr id="27" name="Shape 27"/>
          <p:cNvSpPr/>
          <p:nvPr>
            <p:ph type="body" sz="half" idx="1"/>
          </p:nvPr>
        </p:nvSpPr>
        <p:spPr>
          <a:xfrm>
            <a:off x="12192000" y="5219700"/>
            <a:ext cx="10972800" cy="6654800"/>
          </a:xfrm>
          <a:prstGeom prst="rect">
            <a:avLst/>
          </a:prstGeom>
        </p:spPr>
        <p:txBody>
          <a:bodyPr/>
          <a:lstStyle>
            <a:lvl1pPr marL="457200" indent="-457200">
              <a:spcBef>
                <a:spcPts val="3700"/>
              </a:spcBef>
              <a:buSzPct val="125000"/>
              <a:buChar char="-"/>
              <a:defRPr sz="5900">
                <a:solidFill>
                  <a:srgbClr val="B4B5B4"/>
                </a:solidFill>
              </a:defRPr>
            </a:lvl1pPr>
            <a:lvl2pPr marL="965200" indent="-508000">
              <a:spcBef>
                <a:spcPts val="2000"/>
              </a:spcBef>
              <a:buClr>
                <a:srgbClr val="B4B5B4"/>
              </a:buClr>
              <a:buSzPct val="100000"/>
              <a:defRPr sz="5700">
                <a:solidFill>
                  <a:srgbClr val="FFFFFF"/>
                </a:solidFill>
              </a:defRPr>
            </a:lvl2pPr>
            <a:lvl3pPr marL="0" indent="0">
              <a:spcBef>
                <a:spcPts val="600"/>
              </a:spcBef>
              <a:buSzTx/>
              <a:buNone/>
              <a:defRPr sz="5100">
                <a:solidFill>
                  <a:srgbClr val="FFFFFF"/>
                </a:solidFill>
              </a:defRPr>
            </a:lvl3pPr>
            <a:lvl4pPr>
              <a:spcBef>
                <a:spcPts val="0"/>
              </a:spcBef>
              <a:defRPr sz="4600">
                <a:solidFill>
                  <a:srgbClr val="FFFFFF"/>
                </a:solidFill>
              </a:defRPr>
            </a:lvl4pPr>
            <a:lvl5pPr>
              <a:spcBef>
                <a:spcPts val="0"/>
              </a:spcBef>
              <a:defRPr sz="4400">
                <a:solidFill>
                  <a:srgbClr val="FFFFFF"/>
                </a:solidFill>
              </a:defRPr>
            </a:lvl5pPr>
          </a:lstStyle>
          <a:p>
            <a:pPr lvl="0">
              <a:defRPr sz="1800">
                <a:solidFill>
                  <a:srgbClr val="000000"/>
                </a:solidFill>
              </a:defRPr>
            </a:pPr>
            <a:r>
              <a:rPr sz="5900">
                <a:solidFill>
                  <a:srgbClr val="B4B5B4"/>
                </a:solidFill>
              </a:rPr>
              <a:t>Body Level One</a:t>
            </a:r>
            <a:endParaRPr sz="5900">
              <a:solidFill>
                <a:srgbClr val="B4B5B4"/>
              </a:solidFill>
            </a:endParaRPr>
          </a:p>
          <a:p>
            <a:pPr lvl="1">
              <a:defRPr sz="1800">
                <a:solidFill>
                  <a:srgbClr val="000000"/>
                </a:solidFill>
              </a:defRPr>
            </a:pPr>
            <a:r>
              <a:rPr sz="5700">
                <a:solidFill>
                  <a:srgbClr val="FFFFFF"/>
                </a:solidFill>
              </a:rPr>
              <a:t>Body Level Two</a:t>
            </a:r>
            <a:endParaRPr sz="5700">
              <a:solidFill>
                <a:srgbClr val="FFFFFF"/>
              </a:solidFill>
            </a:endParaRPr>
          </a:p>
          <a:p>
            <a:pPr lvl="2">
              <a:defRPr sz="1800">
                <a:solidFill>
                  <a:srgbClr val="000000"/>
                </a:solidFill>
              </a:defRPr>
            </a:pPr>
            <a:r>
              <a:rPr sz="5100">
                <a:solidFill>
                  <a:srgbClr val="FFFFFF"/>
                </a:solidFill>
              </a:rPr>
              <a:t>Body Level Three</a:t>
            </a:r>
            <a:endParaRPr sz="5100">
              <a:solidFill>
                <a:srgbClr val="FFFFFF"/>
              </a:solidFill>
            </a:endParaRPr>
          </a:p>
          <a:p>
            <a:pPr lvl="3">
              <a:defRPr sz="1800">
                <a:solidFill>
                  <a:srgbClr val="000000"/>
                </a:solidFill>
              </a:defRPr>
            </a:pPr>
            <a:r>
              <a:rPr sz="4600">
                <a:solidFill>
                  <a:srgbClr val="FFFFFF"/>
                </a:solidFill>
              </a:rPr>
              <a:t>Body Level Four</a:t>
            </a:r>
            <a:endParaRPr sz="46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Graphics w/ Title Top">
    <p:spTree>
      <p:nvGrpSpPr>
        <p:cNvPr id="1" name=""/>
        <p:cNvGrpSpPr/>
        <p:nvPr/>
      </p:nvGrpSpPr>
      <p:grpSpPr>
        <a:xfrm>
          <a:off x="0" y="0"/>
          <a:ext cx="0" cy="0"/>
          <a:chOff x="0" y="0"/>
          <a:chExt cx="0" cy="0"/>
        </a:xfrm>
      </p:grpSpPr>
      <p:sp>
        <p:nvSpPr>
          <p:cNvPr id="29" name="Shape 29"/>
          <p:cNvSpPr/>
          <p:nvPr>
            <p:ph type="obj" idx="3"/>
          </p:nvPr>
        </p:nvSpPr>
        <p:spPr>
          <a:xfrm>
            <a:off x="1219200" y="2514600"/>
            <a:ext cx="21945600" cy="10261600"/>
          </a:xfrm>
          <a:prstGeom prst="rect">
            <a:avLst/>
          </a:prstGeom>
        </p:spPr>
        <p:txBody>
          <a:bodyPr anchor="b"/>
          <a:lstStyle/>
          <a:p>
            <a:pPr lvl="0" algn="ctr">
              <a:spcBef>
                <a:spcPts val="0"/>
              </a:spcBef>
              <a:defRPr sz="5600">
                <a:solidFill>
                  <a:srgbClr val="FFFFFF"/>
                </a:solidFill>
                <a:latin typeface="Gill Sans"/>
                <a:ea typeface="Gill Sans"/>
                <a:cs typeface="Gill Sans"/>
                <a:sym typeface="Gill Sans"/>
              </a:defRPr>
            </a:pPr>
          </a:p>
        </p:txBody>
      </p:sp>
      <p:sp>
        <p:nvSpPr>
          <p:cNvPr id="30" name="Shape 30"/>
          <p:cNvSpPr/>
          <p:nvPr>
            <p:ph type="title"/>
          </p:nvPr>
        </p:nvSpPr>
        <p:spPr>
          <a:prstGeom prst="rect">
            <a:avLst/>
          </a:prstGeom>
        </p:spPr>
        <p:txBody>
          <a:bodyPr/>
          <a:lstStyle>
            <a:lvl1pPr algn="ctr"/>
          </a:lstStyle>
          <a:p>
            <a:pPr lvl="0">
              <a:defRPr b="0" sz="1800">
                <a:solidFill>
                  <a:srgbClr val="000000"/>
                </a:solidFill>
              </a:defRPr>
            </a:pPr>
            <a:r>
              <a:rPr b="1" sz="10200">
                <a:solidFill>
                  <a:srgbClr val="FFFFFF"/>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pic>
        <p:nvPicPr>
          <p:cNvPr id="2" name="OM Bullet.png"/>
          <p:cNvPicPr/>
          <p:nvPr/>
        </p:nvPicPr>
        <p:blipFill>
          <a:blip r:embed="rId2">
            <a:alphaModFix amt="10000"/>
            <a:extLst/>
          </a:blip>
          <a:stretch>
            <a:fillRect/>
          </a:stretch>
        </p:blipFill>
        <p:spPr>
          <a:xfrm>
            <a:off x="-4787900" y="-996354"/>
            <a:ext cx="10591800" cy="15918854"/>
          </a:xfrm>
          <a:prstGeom prst="rect">
            <a:avLst/>
          </a:prstGeom>
          <a:ln w="12700">
            <a:miter lim="400000"/>
          </a:ln>
        </p:spPr>
      </p:pic>
      <p:sp>
        <p:nvSpPr>
          <p:cNvPr id="3" name="Shape 3"/>
          <p:cNvSpPr/>
          <p:nvPr>
            <p:ph type="title"/>
          </p:nvPr>
        </p:nvSpPr>
        <p:spPr>
          <a:xfrm>
            <a:off x="1219200" y="495300"/>
            <a:ext cx="21945600" cy="158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b="0" sz="1800">
                <a:solidFill>
                  <a:srgbClr val="000000"/>
                </a:solidFill>
              </a:defRPr>
            </a:pPr>
            <a:r>
              <a:rPr b="1" sz="10200">
                <a:solidFill>
                  <a:srgbClr val="FFFFFF"/>
                </a:solidFill>
              </a:rPr>
              <a:t>Title Text</a:t>
            </a:r>
          </a:p>
        </p:txBody>
      </p:sp>
      <p:sp>
        <p:nvSpPr>
          <p:cNvPr id="4" name="Shape 4"/>
          <p:cNvSpPr/>
          <p:nvPr>
            <p:ph type="body" idx="1"/>
          </p:nvPr>
        </p:nvSpPr>
        <p:spPr>
          <a:xfrm>
            <a:off x="1219200" y="2222500"/>
            <a:ext cx="21945600" cy="105029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a:spcBef>
                <a:spcPts val="2000"/>
              </a:spcBef>
              <a:buChar char="-"/>
              <a:defRPr>
                <a:solidFill>
                  <a:srgbClr val="FFFFFF"/>
                </a:solidFill>
              </a:defRPr>
            </a:lvl2pPr>
            <a:lvl3pPr marL="963299" indent="-506099">
              <a:spcBef>
                <a:spcPts val="1400"/>
              </a:spcBef>
              <a:buClr>
                <a:srgbClr val="5E5E5E"/>
              </a:buClr>
              <a:defRPr sz="4500">
                <a:solidFill>
                  <a:srgbClr val="B4B5B4"/>
                </a:solidFill>
              </a:defRPr>
            </a:lvl3pPr>
            <a:lvl4pPr>
              <a:spcBef>
                <a:spcPts val="0"/>
              </a:spcBef>
              <a:defRPr sz="3300">
                <a:solidFill>
                  <a:srgbClr val="FFFFFF"/>
                </a:solidFill>
              </a:defRPr>
            </a:lvl4pPr>
            <a:lvl5pPr>
              <a:spcBef>
                <a:spcPts val="0"/>
              </a:spcBef>
              <a:defRPr sz="3100">
                <a:solidFill>
                  <a:srgbClr val="FFFFFF"/>
                </a:solidFill>
              </a:defRPr>
            </a:lvl5pPr>
          </a:lstStyle>
          <a:p>
            <a:pPr lvl="0">
              <a:defRPr sz="1800">
                <a:solidFill>
                  <a:srgbClr val="000000"/>
                </a:solidFill>
              </a:defRPr>
            </a:pPr>
            <a:r>
              <a:rPr sz="5000">
                <a:solidFill>
                  <a:srgbClr val="0061FF"/>
                </a:solidFill>
              </a:rPr>
              <a:t>Body Level One</a:t>
            </a:r>
            <a:endParaRPr sz="5000">
              <a:solidFill>
                <a:srgbClr val="0061FF"/>
              </a:solidFill>
            </a:endParaRPr>
          </a:p>
          <a:p>
            <a:pPr lvl="1">
              <a:defRPr sz="1800">
                <a:solidFill>
                  <a:srgbClr val="000000"/>
                </a:solidFill>
              </a:defRPr>
            </a:pPr>
            <a:r>
              <a:rPr sz="5000">
                <a:solidFill>
                  <a:srgbClr val="FFFFFF"/>
                </a:solidFill>
              </a:rPr>
              <a:t>Body Level Two</a:t>
            </a:r>
            <a:endParaRPr sz="5000">
              <a:solidFill>
                <a:srgbClr val="FFFFFF"/>
              </a:solidFill>
            </a:endParaRPr>
          </a:p>
          <a:p>
            <a:pPr lvl="2">
              <a:defRPr sz="1800">
                <a:solidFill>
                  <a:srgbClr val="000000"/>
                </a:solidFill>
              </a:defRPr>
            </a:pPr>
            <a:r>
              <a:rPr sz="4500">
                <a:solidFill>
                  <a:srgbClr val="B4B5B4"/>
                </a:solidFill>
              </a:rPr>
              <a:t>Body Level Three</a:t>
            </a:r>
            <a:endParaRPr sz="4500">
              <a:solidFill>
                <a:srgbClr val="B4B5B4"/>
              </a:solidFill>
            </a:endParaRPr>
          </a:p>
          <a:p>
            <a:pPr lvl="3">
              <a:defRPr sz="1800">
                <a:solidFill>
                  <a:srgbClr val="000000"/>
                </a:solidFill>
              </a:defRPr>
            </a:pPr>
            <a:r>
              <a:rPr sz="3300">
                <a:solidFill>
                  <a:srgbClr val="FFFFFF"/>
                </a:solidFill>
              </a:rPr>
              <a:t>Body Level Four</a:t>
            </a:r>
            <a:endParaRPr sz="3300">
              <a:solidFill>
                <a:srgbClr val="FFFFFF"/>
              </a:solidFill>
            </a:endParaRPr>
          </a:p>
          <a:p>
            <a:pPr lvl="4">
              <a:defRPr sz="1800">
                <a:solidFill>
                  <a:srgbClr val="000000"/>
                </a:solidFill>
              </a:defRPr>
            </a:pPr>
            <a:r>
              <a:rPr sz="31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transition spd="med" advClick="1"/>
  <p:txStyles>
    <p:titleStyle>
      <a:lvl1pPr defTabSz="825500">
        <a:defRPr b="1" sz="10200">
          <a:solidFill>
            <a:srgbClr val="FFFFFF"/>
          </a:solidFill>
          <a:latin typeface="+mn-lt"/>
          <a:ea typeface="+mn-ea"/>
          <a:cs typeface="+mn-cs"/>
          <a:sym typeface="Myriad Pro Condensed"/>
        </a:defRPr>
      </a:lvl1pPr>
      <a:lvl2pPr indent="228600" defTabSz="825500">
        <a:defRPr b="1" sz="10200">
          <a:solidFill>
            <a:srgbClr val="FFFFFF"/>
          </a:solidFill>
          <a:latin typeface="+mn-lt"/>
          <a:ea typeface="+mn-ea"/>
          <a:cs typeface="+mn-cs"/>
          <a:sym typeface="Myriad Pro Condensed"/>
        </a:defRPr>
      </a:lvl2pPr>
      <a:lvl3pPr indent="457200" defTabSz="825500">
        <a:defRPr b="1" sz="10200">
          <a:solidFill>
            <a:srgbClr val="FFFFFF"/>
          </a:solidFill>
          <a:latin typeface="+mn-lt"/>
          <a:ea typeface="+mn-ea"/>
          <a:cs typeface="+mn-cs"/>
          <a:sym typeface="Myriad Pro Condensed"/>
        </a:defRPr>
      </a:lvl3pPr>
      <a:lvl4pPr indent="685800" defTabSz="825500">
        <a:defRPr b="1" sz="10200">
          <a:solidFill>
            <a:srgbClr val="FFFFFF"/>
          </a:solidFill>
          <a:latin typeface="+mn-lt"/>
          <a:ea typeface="+mn-ea"/>
          <a:cs typeface="+mn-cs"/>
          <a:sym typeface="Myriad Pro Condensed"/>
        </a:defRPr>
      </a:lvl4pPr>
      <a:lvl5pPr indent="914400" defTabSz="825500">
        <a:defRPr b="1" sz="10200">
          <a:solidFill>
            <a:srgbClr val="FFFFFF"/>
          </a:solidFill>
          <a:latin typeface="+mn-lt"/>
          <a:ea typeface="+mn-ea"/>
          <a:cs typeface="+mn-cs"/>
          <a:sym typeface="Myriad Pro Condensed"/>
        </a:defRPr>
      </a:lvl5pPr>
      <a:lvl6pPr indent="1143000" defTabSz="825500">
        <a:defRPr b="1" sz="10200">
          <a:solidFill>
            <a:srgbClr val="FFFFFF"/>
          </a:solidFill>
          <a:latin typeface="+mn-lt"/>
          <a:ea typeface="+mn-ea"/>
          <a:cs typeface="+mn-cs"/>
          <a:sym typeface="Myriad Pro Condensed"/>
        </a:defRPr>
      </a:lvl6pPr>
      <a:lvl7pPr indent="1371600" defTabSz="825500">
        <a:defRPr b="1" sz="10200">
          <a:solidFill>
            <a:srgbClr val="FFFFFF"/>
          </a:solidFill>
          <a:latin typeface="+mn-lt"/>
          <a:ea typeface="+mn-ea"/>
          <a:cs typeface="+mn-cs"/>
          <a:sym typeface="Myriad Pro Condensed"/>
        </a:defRPr>
      </a:lvl7pPr>
      <a:lvl8pPr indent="1600200" defTabSz="825500">
        <a:defRPr b="1" sz="10200">
          <a:solidFill>
            <a:srgbClr val="FFFFFF"/>
          </a:solidFill>
          <a:latin typeface="+mn-lt"/>
          <a:ea typeface="+mn-ea"/>
          <a:cs typeface="+mn-cs"/>
          <a:sym typeface="Myriad Pro Condensed"/>
        </a:defRPr>
      </a:lvl8pPr>
      <a:lvl9pPr indent="1828800" defTabSz="825500">
        <a:defRPr b="1" sz="10200">
          <a:solidFill>
            <a:srgbClr val="FFFFFF"/>
          </a:solidFill>
          <a:latin typeface="+mn-lt"/>
          <a:ea typeface="+mn-ea"/>
          <a:cs typeface="+mn-cs"/>
          <a:sym typeface="Myriad Pro Condensed"/>
        </a:defRPr>
      </a:lvl9pPr>
    </p:titleStyle>
    <p:bodyStyle>
      <a:lvl1pPr defTabSz="825500">
        <a:spcBef>
          <a:spcPts val="11200"/>
        </a:spcBef>
        <a:defRPr sz="5000">
          <a:solidFill>
            <a:srgbClr val="0061FF"/>
          </a:solidFill>
          <a:latin typeface="+mn-lt"/>
          <a:ea typeface="+mn-ea"/>
          <a:cs typeface="+mn-cs"/>
          <a:sym typeface="Myriad Pro Condensed"/>
        </a:defRPr>
      </a:lvl1pPr>
      <a:lvl2pPr marL="444500" indent="-444500" defTabSz="825500">
        <a:spcBef>
          <a:spcPts val="11200"/>
        </a:spcBef>
        <a:buSzPct val="125000"/>
        <a:buChar char="•"/>
        <a:defRPr sz="5000">
          <a:solidFill>
            <a:srgbClr val="0061FF"/>
          </a:solidFill>
          <a:latin typeface="+mn-lt"/>
          <a:ea typeface="+mn-ea"/>
          <a:cs typeface="+mn-cs"/>
          <a:sym typeface="Myriad Pro Condensed"/>
        </a:defRPr>
      </a:lvl2pPr>
      <a:lvl3pPr marL="1019533" indent="-562333" defTabSz="825500">
        <a:spcBef>
          <a:spcPts val="11200"/>
        </a:spcBef>
        <a:buSzPct val="100000"/>
        <a:buChar char="•"/>
        <a:defRPr sz="5000">
          <a:solidFill>
            <a:srgbClr val="0061FF"/>
          </a:solidFill>
          <a:latin typeface="+mn-lt"/>
          <a:ea typeface="+mn-ea"/>
          <a:cs typeface="+mn-cs"/>
          <a:sym typeface="Myriad Pro Condensed"/>
        </a:defRPr>
      </a:lvl3pPr>
      <a:lvl4pPr defTabSz="825500">
        <a:spcBef>
          <a:spcPts val="11200"/>
        </a:spcBef>
        <a:defRPr sz="5000">
          <a:solidFill>
            <a:srgbClr val="0061FF"/>
          </a:solidFill>
          <a:latin typeface="+mn-lt"/>
          <a:ea typeface="+mn-ea"/>
          <a:cs typeface="+mn-cs"/>
          <a:sym typeface="Myriad Pro Condensed"/>
        </a:defRPr>
      </a:lvl4pPr>
      <a:lvl5pPr defTabSz="825500">
        <a:spcBef>
          <a:spcPts val="11200"/>
        </a:spcBef>
        <a:defRPr sz="5000">
          <a:solidFill>
            <a:srgbClr val="0061FF"/>
          </a:solidFill>
          <a:latin typeface="+mn-lt"/>
          <a:ea typeface="+mn-ea"/>
          <a:cs typeface="+mn-cs"/>
          <a:sym typeface="Myriad Pro Condensed"/>
        </a:defRPr>
      </a:lvl5pPr>
      <a:lvl6pPr indent="355600" defTabSz="825500">
        <a:spcBef>
          <a:spcPts val="11200"/>
        </a:spcBef>
        <a:defRPr sz="5000">
          <a:solidFill>
            <a:srgbClr val="0061FF"/>
          </a:solidFill>
          <a:latin typeface="+mn-lt"/>
          <a:ea typeface="+mn-ea"/>
          <a:cs typeface="+mn-cs"/>
          <a:sym typeface="Myriad Pro Condensed"/>
        </a:defRPr>
      </a:lvl6pPr>
      <a:lvl7pPr indent="711200" defTabSz="825500">
        <a:spcBef>
          <a:spcPts val="11200"/>
        </a:spcBef>
        <a:defRPr sz="5000">
          <a:solidFill>
            <a:srgbClr val="0061FF"/>
          </a:solidFill>
          <a:latin typeface="+mn-lt"/>
          <a:ea typeface="+mn-ea"/>
          <a:cs typeface="+mn-cs"/>
          <a:sym typeface="Myriad Pro Condensed"/>
        </a:defRPr>
      </a:lvl7pPr>
      <a:lvl8pPr indent="1066800" defTabSz="825500">
        <a:spcBef>
          <a:spcPts val="11200"/>
        </a:spcBef>
        <a:defRPr sz="5000">
          <a:solidFill>
            <a:srgbClr val="0061FF"/>
          </a:solidFill>
          <a:latin typeface="+mn-lt"/>
          <a:ea typeface="+mn-ea"/>
          <a:cs typeface="+mn-cs"/>
          <a:sym typeface="Myriad Pro Condensed"/>
        </a:defRPr>
      </a:lvl8pPr>
      <a:lvl9pPr indent="1422400" defTabSz="825500">
        <a:spcBef>
          <a:spcPts val="11200"/>
        </a:spcBef>
        <a:defRPr sz="5000">
          <a:solidFill>
            <a:srgbClr val="0061FF"/>
          </a:solidFill>
          <a:latin typeface="+mn-lt"/>
          <a:ea typeface="+mn-ea"/>
          <a:cs typeface="+mn-cs"/>
          <a:sym typeface="Myriad Pro Condensed"/>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10.png"/><Relationship Id="rId13"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45.png"/><Relationship Id="rId4" Type="http://schemas.openxmlformats.org/officeDocument/2006/relationships/image" Target="../media/image4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 Id="rId3" Type="http://schemas.openxmlformats.org/officeDocument/2006/relationships/image" Target="../media/image5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 Id="rId3" Type="http://schemas.openxmlformats.org/officeDocument/2006/relationships/image" Target="../media/image5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 Id="rId3" Type="http://schemas.openxmlformats.org/officeDocument/2006/relationships/image" Target="../media/image1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1.png"/><Relationship Id="rId3" Type="http://schemas.openxmlformats.org/officeDocument/2006/relationships/image" Target="../media/image62.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nick@object-matrix.com" TargetMode="External"/><Relationship Id="rId3" Type="http://schemas.openxmlformats.org/officeDocument/2006/relationships/hyperlink" Target="http://www.twitter.com/om_nick" TargetMode="Externa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7.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8.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9.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0.png"/><Relationship Id="rId3" Type="http://schemas.openxmlformats.org/officeDocument/2006/relationships/image" Target="../media/image7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72.png"/><Relationship Id="rId4" Type="http://schemas.openxmlformats.org/officeDocument/2006/relationships/image" Target="../media/image70.png"/><Relationship Id="rId5" Type="http://schemas.openxmlformats.org/officeDocument/2006/relationships/image" Target="../media/image73.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46.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4.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77.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object-matrix.com/MatrixStore%20Technology%20Architecture.pdf" TargetMode="External"/><Relationship Id="rId3" Type="http://schemas.openxmlformats.org/officeDocument/2006/relationships/hyperlink" Target="http://www.matrixstore.net/2014/05/19/object-storage-benefits-in-media-workflows-2/" TargetMode="External"/><Relationship Id="rId4" Type="http://schemas.openxmlformats.org/officeDocument/2006/relationships/hyperlink" Target="http://www.matrixstore.net/2010/02/26/matrixstore-concepts-what-is-a-matrixstore-node/" TargetMode="External"/><Relationship Id="rId5" Type="http://schemas.openxmlformats.org/officeDocument/2006/relationships/hyperlink" Target="http://www.youtube.com/watch?v=BUWpit2EUyE" TargetMode="Externa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untitled-1.jpg"/>
          <p:cNvPicPr/>
          <p:nvPr/>
        </p:nvPicPr>
        <p:blipFill>
          <a:blip r:embed="rId3">
            <a:extLst/>
          </a:blip>
          <a:stretch>
            <a:fillRect/>
          </a:stretch>
        </p:blipFill>
        <p:spPr>
          <a:xfrm>
            <a:off x="8619895" y="7929770"/>
            <a:ext cx="7569201" cy="5676901"/>
          </a:xfrm>
          <a:prstGeom prst="rect">
            <a:avLst/>
          </a:prstGeom>
          <a:ln w="12700">
            <a:miter lim="400000"/>
          </a:ln>
        </p:spPr>
      </p:pic>
      <p:sp>
        <p:nvSpPr>
          <p:cNvPr id="151" name="Shape 151"/>
          <p:cNvSpPr/>
          <p:nvPr/>
        </p:nvSpPr>
        <p:spPr>
          <a:xfrm>
            <a:off x="11827814" y="13038393"/>
            <a:ext cx="1586180" cy="408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sp>
        <p:nvSpPr>
          <p:cNvPr id="152" name="Shape 152"/>
          <p:cNvSpPr/>
          <p:nvPr/>
        </p:nvSpPr>
        <p:spPr>
          <a:xfrm>
            <a:off x="17148945" y="9494912"/>
            <a:ext cx="3175200" cy="6678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4000">
                <a:latin typeface="+mn-lt"/>
                <a:ea typeface="+mn-ea"/>
                <a:cs typeface="+mn-cs"/>
                <a:sym typeface="Myriad Pro Condensed"/>
              </a:defRPr>
            </a:lvl1pPr>
          </a:lstStyle>
          <a:p>
            <a:pPr lvl="0">
              <a:defRPr b="0" sz="1800">
                <a:solidFill>
                  <a:srgbClr val="000000"/>
                </a:solidFill>
              </a:defRPr>
            </a:pPr>
            <a:r>
              <a:rPr b="1" sz="4000">
                <a:solidFill>
                  <a:srgbClr val="FFFFFF"/>
                </a:solidFill>
              </a:rPr>
              <a:t>MatrixStore API</a:t>
            </a:r>
          </a:p>
        </p:txBody>
      </p:sp>
      <p:sp>
        <p:nvSpPr>
          <p:cNvPr id="153" name="Shape 153"/>
          <p:cNvSpPr/>
          <p:nvPr/>
        </p:nvSpPr>
        <p:spPr>
          <a:xfrm>
            <a:off x="17231571" y="10005124"/>
            <a:ext cx="5778089" cy="30017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lgn="l" defTabSz="584200">
              <a:defRPr sz="1800">
                <a:solidFill>
                  <a:srgbClr val="000000"/>
                </a:solidFill>
              </a:defRPr>
            </a:pPr>
            <a:r>
              <a:rPr sz="4000">
                <a:solidFill>
                  <a:srgbClr val="FFFFFF"/>
                </a:solidFill>
                <a:latin typeface="+mn-lt"/>
                <a:ea typeface="+mn-ea"/>
                <a:cs typeface="+mn-cs"/>
                <a:sym typeface="Myriad Pro Condensed"/>
              </a:rPr>
              <a:t>- C or Java</a:t>
            </a:r>
            <a:endParaRPr sz="40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 Data &amp; Metadata operations</a:t>
            </a:r>
            <a:endParaRPr sz="4000">
              <a:solidFill>
                <a:srgbClr val="FFFFFF"/>
              </a:solidFill>
              <a:latin typeface="+mn-lt"/>
              <a:ea typeface="+mn-ea"/>
              <a:cs typeface="+mn-cs"/>
              <a:sym typeface="Myriad Pro Condensed"/>
            </a:endParaRPr>
          </a:p>
          <a:p>
            <a:pPr lvl="0" marL="309966" indent="-309966" algn="l" defTabSz="584200">
              <a:buSzPct val="125000"/>
              <a:buChar char="-"/>
              <a:defRPr sz="1800">
                <a:solidFill>
                  <a:srgbClr val="000000"/>
                </a:solidFill>
              </a:defRPr>
            </a:pPr>
            <a:r>
              <a:rPr sz="4000">
                <a:solidFill>
                  <a:srgbClr val="FFFFFF"/>
                </a:solidFill>
                <a:latin typeface="+mn-lt"/>
                <a:ea typeface="+mn-ea"/>
                <a:cs typeface="+mn-cs"/>
                <a:sym typeface="Myriad Pro Condensed"/>
              </a:rPr>
              <a:t>Provides Seamless Integrations</a:t>
            </a:r>
            <a:endParaRPr sz="4000">
              <a:solidFill>
                <a:srgbClr val="FFFFFF"/>
              </a:solidFill>
              <a:latin typeface="+mn-lt"/>
              <a:ea typeface="+mn-ea"/>
              <a:cs typeface="+mn-cs"/>
              <a:sym typeface="Myriad Pro Condensed"/>
            </a:endParaRPr>
          </a:p>
          <a:p>
            <a:pPr lvl="0" marL="309966" indent="-309966" algn="l" defTabSz="584200">
              <a:buSzPct val="125000"/>
              <a:buChar char="-"/>
              <a:defRPr sz="1800">
                <a:solidFill>
                  <a:srgbClr val="000000"/>
                </a:solidFill>
              </a:defRPr>
            </a:pPr>
            <a:r>
              <a:rPr sz="4000">
                <a:solidFill>
                  <a:srgbClr val="FFFFFF"/>
                </a:solidFill>
                <a:latin typeface="+mn-lt"/>
                <a:ea typeface="+mn-ea"/>
                <a:cs typeface="+mn-cs"/>
                <a:sym typeface="Myriad Pro Condensed"/>
              </a:rPr>
              <a:t>S3 wrapper also availble Q1 2016</a:t>
            </a:r>
          </a:p>
        </p:txBody>
      </p:sp>
      <p:sp>
        <p:nvSpPr>
          <p:cNvPr id="154" name="Shape 154"/>
          <p:cNvSpPr/>
          <p:nvPr/>
        </p:nvSpPr>
        <p:spPr>
          <a:xfrm>
            <a:off x="6502400" y="2082384"/>
            <a:ext cx="5930900" cy="4536541"/>
          </a:xfrm>
          <a:prstGeom prst="roundRect">
            <a:avLst>
              <a:gd name="adj" fmla="val 4199"/>
            </a:avLst>
          </a:prstGeom>
          <a:ln w="50800">
            <a:solidFill>
              <a:srgbClr val="0096FF"/>
            </a:solidFill>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 name="Shape 155"/>
          <p:cNvSpPr/>
          <p:nvPr/>
        </p:nvSpPr>
        <p:spPr>
          <a:xfrm>
            <a:off x="7557262" y="2451454"/>
            <a:ext cx="3489351"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Object Matrix Applications</a:t>
            </a:r>
          </a:p>
        </p:txBody>
      </p:sp>
      <p:sp>
        <p:nvSpPr>
          <p:cNvPr id="156" name="Shape 156"/>
          <p:cNvSpPr/>
          <p:nvPr/>
        </p:nvSpPr>
        <p:spPr>
          <a:xfrm>
            <a:off x="13538200" y="2082384"/>
            <a:ext cx="5930900" cy="4536541"/>
          </a:xfrm>
          <a:prstGeom prst="roundRect">
            <a:avLst>
              <a:gd name="adj" fmla="val 4199"/>
            </a:avLst>
          </a:prstGeom>
          <a:ln w="50800">
            <a:solidFill>
              <a:srgbClr val="0096FF"/>
            </a:solidFill>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 name="Shape 157"/>
          <p:cNvSpPr/>
          <p:nvPr/>
        </p:nvSpPr>
        <p:spPr>
          <a:xfrm>
            <a:off x="14100303" y="3616453"/>
            <a:ext cx="4806694" cy="1145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2400">
                <a:solidFill>
                  <a:srgbClr val="FFFFFF"/>
                </a:solidFill>
              </a:rPr>
              <a:t>3rd party Ingest, MAM, DAM,</a:t>
            </a:r>
            <a:endParaRPr sz="2400">
              <a:solidFill>
                <a:srgbClr val="FFFFFF"/>
              </a:solidFill>
            </a:endParaRPr>
          </a:p>
          <a:p>
            <a:pPr lvl="0">
              <a:defRPr sz="1800">
                <a:solidFill>
                  <a:srgbClr val="000000"/>
                </a:solidFill>
              </a:defRPr>
            </a:pPr>
            <a:r>
              <a:rPr sz="2400">
                <a:solidFill>
                  <a:srgbClr val="FFFFFF"/>
                </a:solidFill>
              </a:rPr>
              <a:t> PAM, Transcode, HSM, VOD &amp; </a:t>
            </a:r>
            <a:endParaRPr sz="2400">
              <a:solidFill>
                <a:srgbClr val="FFFFFF"/>
              </a:solidFill>
            </a:endParaRPr>
          </a:p>
          <a:p>
            <a:pPr lvl="0">
              <a:defRPr sz="1800">
                <a:solidFill>
                  <a:srgbClr val="000000"/>
                </a:solidFill>
              </a:defRPr>
            </a:pPr>
            <a:r>
              <a:rPr sz="2400">
                <a:solidFill>
                  <a:srgbClr val="FFFFFF"/>
                </a:solidFill>
              </a:rPr>
              <a:t>home grown Applications</a:t>
            </a:r>
          </a:p>
        </p:txBody>
      </p:sp>
      <p:sp>
        <p:nvSpPr>
          <p:cNvPr id="158" name="Shape 158"/>
          <p:cNvSpPr/>
          <p:nvPr/>
        </p:nvSpPr>
        <p:spPr>
          <a:xfrm>
            <a:off x="6502400" y="7075010"/>
            <a:ext cx="12963263" cy="617097"/>
          </a:xfrm>
          <a:prstGeom prst="roundRect">
            <a:avLst>
              <a:gd name="adj" fmla="val 30870"/>
            </a:avLst>
          </a:prstGeom>
          <a:solidFill>
            <a:srgbClr val="1497FC"/>
          </a:solidFill>
          <a:ln w="50800">
            <a:solidFill>
              <a:srgbClr val="0096FF"/>
            </a:solidFill>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 name="Shape 159"/>
          <p:cNvSpPr/>
          <p:nvPr/>
        </p:nvSpPr>
        <p:spPr>
          <a:xfrm>
            <a:off x="11998035" y="7027958"/>
            <a:ext cx="2373922"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MatrixStore API</a:t>
            </a:r>
          </a:p>
        </p:txBody>
      </p:sp>
      <p:sp>
        <p:nvSpPr>
          <p:cNvPr id="160" name="Shape 160"/>
          <p:cNvSpPr/>
          <p:nvPr/>
        </p:nvSpPr>
        <p:spPr>
          <a:xfrm>
            <a:off x="6113872" y="725423"/>
            <a:ext cx="13014064"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Application Programming Interface</a:t>
            </a:r>
          </a:p>
        </p:txBody>
      </p:sp>
      <p:sp>
        <p:nvSpPr>
          <p:cNvPr id="161" name="Shape 161"/>
          <p:cNvSpPr/>
          <p:nvPr/>
        </p:nvSpPr>
        <p:spPr>
          <a:xfrm flipV="1">
            <a:off x="8506894" y="5246079"/>
            <a:ext cx="8215" cy="893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162" name="dropspot.png"/>
          <p:cNvPicPr/>
          <p:nvPr/>
        </p:nvPicPr>
        <p:blipFill>
          <a:blip r:embed="rId4">
            <a:extLst/>
          </a:blip>
          <a:stretch>
            <a:fillRect/>
          </a:stretch>
        </p:blipFill>
        <p:spPr>
          <a:xfrm>
            <a:off x="7724008" y="3110804"/>
            <a:ext cx="628517" cy="1273907"/>
          </a:xfrm>
          <a:prstGeom prst="rect">
            <a:avLst/>
          </a:prstGeom>
          <a:ln w="12700">
            <a:miter lim="400000"/>
          </a:ln>
        </p:spPr>
      </p:pic>
      <p:pic>
        <p:nvPicPr>
          <p:cNvPr id="163" name="ftpconnect.png"/>
          <p:cNvPicPr/>
          <p:nvPr/>
        </p:nvPicPr>
        <p:blipFill>
          <a:blip r:embed="rId5">
            <a:extLst/>
          </a:blip>
          <a:stretch>
            <a:fillRect/>
          </a:stretch>
        </p:blipFill>
        <p:spPr>
          <a:xfrm>
            <a:off x="8139534" y="4635121"/>
            <a:ext cx="742934" cy="1230846"/>
          </a:xfrm>
          <a:prstGeom prst="rect">
            <a:avLst/>
          </a:prstGeom>
          <a:ln w="12700">
            <a:miter lim="400000"/>
          </a:ln>
        </p:spPr>
      </p:pic>
      <p:pic>
        <p:nvPicPr>
          <p:cNvPr id="164" name="interconnect.png"/>
          <p:cNvPicPr/>
          <p:nvPr/>
        </p:nvPicPr>
        <p:blipFill>
          <a:blip r:embed="rId6">
            <a:extLst/>
          </a:blip>
          <a:stretch>
            <a:fillRect/>
          </a:stretch>
        </p:blipFill>
        <p:spPr>
          <a:xfrm>
            <a:off x="9069889" y="4635121"/>
            <a:ext cx="818461" cy="1230846"/>
          </a:xfrm>
          <a:prstGeom prst="rect">
            <a:avLst/>
          </a:prstGeom>
          <a:ln w="12700">
            <a:miter lim="400000"/>
          </a:ln>
        </p:spPr>
      </p:pic>
      <p:pic>
        <p:nvPicPr>
          <p:cNvPr id="165" name="move2.png"/>
          <p:cNvPicPr/>
          <p:nvPr/>
        </p:nvPicPr>
        <p:blipFill>
          <a:blip r:embed="rId7">
            <a:extLst/>
          </a:blip>
          <a:stretch>
            <a:fillRect/>
          </a:stretch>
        </p:blipFill>
        <p:spPr>
          <a:xfrm>
            <a:off x="9522301" y="3111350"/>
            <a:ext cx="628518" cy="1234851"/>
          </a:xfrm>
          <a:prstGeom prst="rect">
            <a:avLst/>
          </a:prstGeom>
          <a:ln w="12700">
            <a:miter lim="400000"/>
          </a:ln>
        </p:spPr>
      </p:pic>
      <p:pic>
        <p:nvPicPr>
          <p:cNvPr id="166" name="mxfs.png"/>
          <p:cNvPicPr/>
          <p:nvPr/>
        </p:nvPicPr>
        <p:blipFill>
          <a:blip r:embed="rId8">
            <a:extLst/>
          </a:blip>
          <a:stretch>
            <a:fillRect/>
          </a:stretch>
        </p:blipFill>
        <p:spPr>
          <a:xfrm>
            <a:off x="8623155" y="3111350"/>
            <a:ext cx="628517" cy="1235943"/>
          </a:xfrm>
          <a:prstGeom prst="rect">
            <a:avLst/>
          </a:prstGeom>
          <a:ln w="12700">
            <a:miter lim="400000"/>
          </a:ln>
        </p:spPr>
      </p:pic>
      <p:pic>
        <p:nvPicPr>
          <p:cNvPr id="167" name="s3connect.png"/>
          <p:cNvPicPr/>
          <p:nvPr/>
        </p:nvPicPr>
        <p:blipFill>
          <a:blip r:embed="rId9">
            <a:extLst/>
          </a:blip>
          <a:stretch>
            <a:fillRect/>
          </a:stretch>
        </p:blipFill>
        <p:spPr>
          <a:xfrm>
            <a:off x="10421298" y="3111350"/>
            <a:ext cx="676544" cy="1230846"/>
          </a:xfrm>
          <a:prstGeom prst="rect">
            <a:avLst/>
          </a:prstGeom>
          <a:ln w="12700">
            <a:miter lim="400000"/>
          </a:ln>
        </p:spPr>
      </p:pic>
      <p:pic>
        <p:nvPicPr>
          <p:cNvPr id="168" name="vision.png"/>
          <p:cNvPicPr/>
          <p:nvPr/>
        </p:nvPicPr>
        <p:blipFill>
          <a:blip r:embed="rId10">
            <a:extLst/>
          </a:blip>
          <a:stretch>
            <a:fillRect/>
          </a:stretch>
        </p:blipFill>
        <p:spPr>
          <a:xfrm>
            <a:off x="10075771" y="4634088"/>
            <a:ext cx="626442" cy="1232912"/>
          </a:xfrm>
          <a:prstGeom prst="rect">
            <a:avLst/>
          </a:prstGeom>
          <a:ln w="12700">
            <a:miter lim="400000"/>
          </a:ln>
        </p:spPr>
      </p:pic>
    </p:spTree>
  </p:cSld>
  <p:clrMapOvr>
    <a:masterClrMapping/>
  </p:clrMapOvr>
  <p:transition spd="med"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12191015" y="4486119"/>
            <a:ext cx="1" cy="538614"/>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3" name="Shape 173"/>
          <p:cNvSpPr/>
          <p:nvPr/>
        </p:nvSpPr>
        <p:spPr>
          <a:xfrm>
            <a:off x="5956300" y="6398193"/>
            <a:ext cx="3554842" cy="5529754"/>
          </a:xfrm>
          <a:prstGeom prst="roundRect">
            <a:avLst>
              <a:gd name="adj" fmla="val 5359"/>
            </a:avLst>
          </a:prstGeom>
          <a:solidFill>
            <a:srgbClr val="0056D6">
              <a:alpha val="50000"/>
            </a:srgbClr>
          </a:soli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 name="Shape 174"/>
          <p:cNvSpPr/>
          <p:nvPr/>
        </p:nvSpPr>
        <p:spPr>
          <a:xfrm>
            <a:off x="5956300" y="2071341"/>
            <a:ext cx="3554842" cy="4308900"/>
          </a:xfrm>
          <a:prstGeom prst="roundRect">
            <a:avLst>
              <a:gd name="adj" fmla="val 5359"/>
            </a:avLst>
          </a:prstGeom>
          <a:solidFill>
            <a:srgbClr val="669C35">
              <a:alpha val="50000"/>
            </a:srgbClr>
          </a:soli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5" name="Shape 175"/>
          <p:cNvSpPr/>
          <p:nvPr/>
        </p:nvSpPr>
        <p:spPr>
          <a:xfrm flipH="1">
            <a:off x="18798897" y="9450331"/>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6" name="Shape 176"/>
          <p:cNvSpPr/>
          <p:nvPr/>
        </p:nvSpPr>
        <p:spPr>
          <a:xfrm flipH="1">
            <a:off x="18816845" y="10222341"/>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7" name="Shape 177"/>
          <p:cNvSpPr/>
          <p:nvPr/>
        </p:nvSpPr>
        <p:spPr>
          <a:xfrm flipH="1">
            <a:off x="18798897" y="7816539"/>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8" name="Shape 178"/>
          <p:cNvSpPr/>
          <p:nvPr/>
        </p:nvSpPr>
        <p:spPr>
          <a:xfrm flipH="1">
            <a:off x="18816845" y="8588551"/>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9" name="Shape 179"/>
          <p:cNvSpPr/>
          <p:nvPr/>
        </p:nvSpPr>
        <p:spPr>
          <a:xfrm flipH="1">
            <a:off x="18798897" y="6954759"/>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0" name="Shape 180"/>
          <p:cNvSpPr/>
          <p:nvPr/>
        </p:nvSpPr>
        <p:spPr>
          <a:xfrm>
            <a:off x="6083920" y="4769842"/>
            <a:ext cx="3086101"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lgn="r" defTabSz="584200">
              <a:defRPr sz="1800">
                <a:solidFill>
                  <a:srgbClr val="000000"/>
                </a:solidFill>
              </a:defRPr>
            </a:pPr>
            <a:r>
              <a:rPr>
                <a:solidFill>
                  <a:srgbClr val="FFFFFF"/>
                </a:solidFill>
              </a:rPr>
              <a:t>MatrixStore API </a:t>
            </a:r>
            <a:endParaRPr>
              <a:solidFill>
                <a:srgbClr val="FFFFFF"/>
              </a:solidFill>
            </a:endParaRPr>
          </a:p>
          <a:p>
            <a:pPr lvl="0" algn="r" defTabSz="584200">
              <a:defRPr sz="1800">
                <a:solidFill>
                  <a:srgbClr val="000000"/>
                </a:solidFill>
              </a:defRPr>
            </a:pPr>
            <a:r>
              <a:rPr>
                <a:solidFill>
                  <a:srgbClr val="FFFFFF"/>
                </a:solidFill>
              </a:rPr>
              <a:t>Integrated Applications</a:t>
            </a:r>
          </a:p>
        </p:txBody>
      </p:sp>
      <p:sp>
        <p:nvSpPr>
          <p:cNvPr id="181" name="Shape 181"/>
          <p:cNvSpPr/>
          <p:nvPr/>
        </p:nvSpPr>
        <p:spPr>
          <a:xfrm>
            <a:off x="11059929" y="2816421"/>
            <a:ext cx="2154451" cy="394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800"/>
            </a:lvl1pPr>
          </a:lstStyle>
          <a:p>
            <a:pPr lvl="0">
              <a:defRPr>
                <a:solidFill>
                  <a:srgbClr val="000000"/>
                </a:solidFill>
              </a:defRPr>
            </a:pPr>
            <a:r>
              <a:rPr>
                <a:solidFill>
                  <a:srgbClr val="FFFFFF"/>
                </a:solidFill>
              </a:rPr>
              <a:t>Production Storage</a:t>
            </a:r>
          </a:p>
        </p:txBody>
      </p:sp>
      <p:grpSp>
        <p:nvGrpSpPr>
          <p:cNvPr id="200" name="Group 200"/>
          <p:cNvGrpSpPr/>
          <p:nvPr/>
        </p:nvGrpSpPr>
        <p:grpSpPr>
          <a:xfrm>
            <a:off x="11257419" y="3185380"/>
            <a:ext cx="1772333" cy="629168"/>
            <a:chOff x="0" y="0"/>
            <a:chExt cx="1772332" cy="629166"/>
          </a:xfrm>
        </p:grpSpPr>
        <p:sp>
          <p:nvSpPr>
            <p:cNvPr id="182" name="Shape 182"/>
            <p:cNvSpPr/>
            <p:nvPr/>
          </p:nvSpPr>
          <p:spPr>
            <a:xfrm>
              <a:off x="0" y="0"/>
              <a:ext cx="1772333" cy="629167"/>
            </a:xfrm>
            <a:prstGeom prst="roundRect">
              <a:avLst>
                <a:gd name="adj" fmla="val 30278"/>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 name="Shape 183"/>
            <p:cNvSpPr/>
            <p:nvPr/>
          </p:nvSpPr>
          <p:spPr>
            <a:xfrm>
              <a:off x="92388" y="0"/>
              <a:ext cx="1574123" cy="616194"/>
            </a:xfrm>
            <a:prstGeom prst="roundRect">
              <a:avLst>
                <a:gd name="adj" fmla="val 30916"/>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 name="Shape 184"/>
            <p:cNvSpPr/>
            <p:nvPr/>
          </p:nvSpPr>
          <p:spPr>
            <a:xfrm>
              <a:off x="194075"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 name="Shape 185"/>
            <p:cNvSpPr/>
            <p:nvPr/>
          </p:nvSpPr>
          <p:spPr>
            <a:xfrm>
              <a:off x="192016"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 name="Shape 186"/>
            <p:cNvSpPr/>
            <p:nvPr/>
          </p:nvSpPr>
          <p:spPr>
            <a:xfrm>
              <a:off x="192016"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 name="Shape 187"/>
            <p:cNvSpPr/>
            <p:nvPr/>
          </p:nvSpPr>
          <p:spPr>
            <a:xfrm>
              <a:off x="192016"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 name="Shape 188"/>
            <p:cNvSpPr/>
            <p:nvPr/>
          </p:nvSpPr>
          <p:spPr>
            <a:xfrm>
              <a:off x="537392"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 name="Shape 189"/>
            <p:cNvSpPr/>
            <p:nvPr/>
          </p:nvSpPr>
          <p:spPr>
            <a:xfrm>
              <a:off x="537392"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 name="Shape 190"/>
            <p:cNvSpPr/>
            <p:nvPr/>
          </p:nvSpPr>
          <p:spPr>
            <a:xfrm>
              <a:off x="537392"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 name="Shape 191"/>
            <p:cNvSpPr/>
            <p:nvPr/>
          </p:nvSpPr>
          <p:spPr>
            <a:xfrm>
              <a:off x="537392"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2" name="Shape 192"/>
            <p:cNvSpPr/>
            <p:nvPr/>
          </p:nvSpPr>
          <p:spPr>
            <a:xfrm>
              <a:off x="882771"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 name="Shape 193"/>
            <p:cNvSpPr/>
            <p:nvPr/>
          </p:nvSpPr>
          <p:spPr>
            <a:xfrm>
              <a:off x="882771"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 name="Shape 194"/>
            <p:cNvSpPr/>
            <p:nvPr/>
          </p:nvSpPr>
          <p:spPr>
            <a:xfrm>
              <a:off x="882771"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 name="Shape 195"/>
            <p:cNvSpPr/>
            <p:nvPr/>
          </p:nvSpPr>
          <p:spPr>
            <a:xfrm>
              <a:off x="882771"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6" name="Shape 196"/>
            <p:cNvSpPr/>
            <p:nvPr/>
          </p:nvSpPr>
          <p:spPr>
            <a:xfrm>
              <a:off x="1228147"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 name="Shape 197"/>
            <p:cNvSpPr/>
            <p:nvPr/>
          </p:nvSpPr>
          <p:spPr>
            <a:xfrm>
              <a:off x="1228147"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 name="Shape 198"/>
            <p:cNvSpPr/>
            <p:nvPr/>
          </p:nvSpPr>
          <p:spPr>
            <a:xfrm>
              <a:off x="1228147"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 name="Shape 199"/>
            <p:cNvSpPr/>
            <p:nvPr/>
          </p:nvSpPr>
          <p:spPr>
            <a:xfrm>
              <a:off x="1228147"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19" name="Group 219"/>
          <p:cNvGrpSpPr/>
          <p:nvPr/>
        </p:nvGrpSpPr>
        <p:grpSpPr>
          <a:xfrm>
            <a:off x="11257419" y="3767970"/>
            <a:ext cx="1772333" cy="629168"/>
            <a:chOff x="0" y="0"/>
            <a:chExt cx="1772332" cy="629166"/>
          </a:xfrm>
        </p:grpSpPr>
        <p:sp>
          <p:nvSpPr>
            <p:cNvPr id="201" name="Shape 201"/>
            <p:cNvSpPr/>
            <p:nvPr/>
          </p:nvSpPr>
          <p:spPr>
            <a:xfrm>
              <a:off x="0" y="0"/>
              <a:ext cx="1772333" cy="629167"/>
            </a:xfrm>
            <a:prstGeom prst="roundRect">
              <a:avLst>
                <a:gd name="adj" fmla="val 30278"/>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2" name="Shape 202"/>
            <p:cNvSpPr/>
            <p:nvPr/>
          </p:nvSpPr>
          <p:spPr>
            <a:xfrm>
              <a:off x="92388" y="0"/>
              <a:ext cx="1574123" cy="616194"/>
            </a:xfrm>
            <a:prstGeom prst="roundRect">
              <a:avLst>
                <a:gd name="adj" fmla="val 30916"/>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 name="Shape 203"/>
            <p:cNvSpPr/>
            <p:nvPr/>
          </p:nvSpPr>
          <p:spPr>
            <a:xfrm>
              <a:off x="194075"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 name="Shape 204"/>
            <p:cNvSpPr/>
            <p:nvPr/>
          </p:nvSpPr>
          <p:spPr>
            <a:xfrm>
              <a:off x="192016"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 name="Shape 205"/>
            <p:cNvSpPr/>
            <p:nvPr/>
          </p:nvSpPr>
          <p:spPr>
            <a:xfrm>
              <a:off x="192016"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 name="Shape 206"/>
            <p:cNvSpPr/>
            <p:nvPr/>
          </p:nvSpPr>
          <p:spPr>
            <a:xfrm>
              <a:off x="192016"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 name="Shape 207"/>
            <p:cNvSpPr/>
            <p:nvPr/>
          </p:nvSpPr>
          <p:spPr>
            <a:xfrm>
              <a:off x="537392"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 name="Shape 208"/>
            <p:cNvSpPr/>
            <p:nvPr/>
          </p:nvSpPr>
          <p:spPr>
            <a:xfrm>
              <a:off x="537392"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 name="Shape 209"/>
            <p:cNvSpPr/>
            <p:nvPr/>
          </p:nvSpPr>
          <p:spPr>
            <a:xfrm>
              <a:off x="537392"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0" name="Shape 210"/>
            <p:cNvSpPr/>
            <p:nvPr/>
          </p:nvSpPr>
          <p:spPr>
            <a:xfrm>
              <a:off x="537392"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 name="Shape 211"/>
            <p:cNvSpPr/>
            <p:nvPr/>
          </p:nvSpPr>
          <p:spPr>
            <a:xfrm>
              <a:off x="882771"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 name="Shape 212"/>
            <p:cNvSpPr/>
            <p:nvPr/>
          </p:nvSpPr>
          <p:spPr>
            <a:xfrm>
              <a:off x="882771"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 name="Shape 213"/>
            <p:cNvSpPr/>
            <p:nvPr/>
          </p:nvSpPr>
          <p:spPr>
            <a:xfrm>
              <a:off x="882771"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 name="Shape 214"/>
            <p:cNvSpPr/>
            <p:nvPr/>
          </p:nvSpPr>
          <p:spPr>
            <a:xfrm>
              <a:off x="882771"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 name="Shape 215"/>
            <p:cNvSpPr/>
            <p:nvPr/>
          </p:nvSpPr>
          <p:spPr>
            <a:xfrm>
              <a:off x="1228147" y="71348"/>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 name="Shape 216"/>
            <p:cNvSpPr/>
            <p:nvPr/>
          </p:nvSpPr>
          <p:spPr>
            <a:xfrm>
              <a:off x="1228147" y="194587"/>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 name="Shape 217"/>
            <p:cNvSpPr/>
            <p:nvPr/>
          </p:nvSpPr>
          <p:spPr>
            <a:xfrm>
              <a:off x="1228147" y="31782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 name="Shape 218"/>
            <p:cNvSpPr/>
            <p:nvPr/>
          </p:nvSpPr>
          <p:spPr>
            <a:xfrm>
              <a:off x="1228147" y="441065"/>
              <a:ext cx="345378" cy="110267"/>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20" name="Shape 220"/>
          <p:cNvSpPr/>
          <p:nvPr/>
        </p:nvSpPr>
        <p:spPr>
          <a:xfrm flipH="1">
            <a:off x="9780447" y="3812905"/>
            <a:ext cx="1" cy="5924686"/>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221" name="Screen Shot 2013-10-13 at 19.07.17.jpg"/>
          <p:cNvPicPr/>
          <p:nvPr/>
        </p:nvPicPr>
        <p:blipFill>
          <a:blip r:embed="rId2">
            <a:extLst/>
          </a:blip>
          <a:stretch>
            <a:fillRect/>
          </a:stretch>
        </p:blipFill>
        <p:spPr>
          <a:xfrm>
            <a:off x="10486311" y="4890079"/>
            <a:ext cx="3302001" cy="723901"/>
          </a:xfrm>
          <a:prstGeom prst="rect">
            <a:avLst/>
          </a:prstGeom>
          <a:ln w="12700">
            <a:miter lim="400000"/>
          </a:ln>
        </p:spPr>
      </p:pic>
      <p:sp>
        <p:nvSpPr>
          <p:cNvPr id="222" name="Shape 222"/>
          <p:cNvSpPr/>
          <p:nvPr/>
        </p:nvSpPr>
        <p:spPr>
          <a:xfrm>
            <a:off x="10473611" y="5556560"/>
            <a:ext cx="1733900" cy="6463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latin typeface="Calibri"/>
                <a:ea typeface="Calibri"/>
                <a:cs typeface="Calibri"/>
                <a:sym typeface="Calibri"/>
              </a:rPr>
              <a:t>Customer Network </a:t>
            </a:r>
            <a:endParaRPr sz="1400">
              <a:solidFill>
                <a:srgbClr val="FFFFFF"/>
              </a:solidFill>
              <a:latin typeface="Calibri"/>
              <a:ea typeface="Calibri"/>
              <a:cs typeface="Calibri"/>
              <a:sym typeface="Calibri"/>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latin typeface="Calibri"/>
                <a:ea typeface="Calibri"/>
                <a:cs typeface="Calibri"/>
                <a:sym typeface="Calibri"/>
              </a:rPr>
              <a:t>GigE or 10GigE</a:t>
            </a:r>
          </a:p>
        </p:txBody>
      </p:sp>
      <p:sp>
        <p:nvSpPr>
          <p:cNvPr id="223" name="Shape 223"/>
          <p:cNvSpPr/>
          <p:nvPr/>
        </p:nvSpPr>
        <p:spPr>
          <a:xfrm flipH="1">
            <a:off x="14166831" y="6793177"/>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4" name="Shape 224"/>
          <p:cNvSpPr/>
          <p:nvPr/>
        </p:nvSpPr>
        <p:spPr>
          <a:xfrm flipH="1">
            <a:off x="14166831" y="6613638"/>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5" name="Shape 225"/>
          <p:cNvSpPr/>
          <p:nvPr/>
        </p:nvSpPr>
        <p:spPr>
          <a:xfrm flipH="1">
            <a:off x="14148875" y="7583141"/>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6" name="Shape 226"/>
          <p:cNvSpPr/>
          <p:nvPr/>
        </p:nvSpPr>
        <p:spPr>
          <a:xfrm flipH="1">
            <a:off x="14148875" y="7403603"/>
            <a:ext cx="858814" cy="2"/>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7" name="Shape 227"/>
          <p:cNvSpPr/>
          <p:nvPr/>
        </p:nvSpPr>
        <p:spPr>
          <a:xfrm flipH="1">
            <a:off x="14166831" y="8373106"/>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8" name="Shape 228"/>
          <p:cNvSpPr/>
          <p:nvPr/>
        </p:nvSpPr>
        <p:spPr>
          <a:xfrm flipH="1">
            <a:off x="14166831" y="8193569"/>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9" name="Shape 229"/>
          <p:cNvSpPr/>
          <p:nvPr/>
        </p:nvSpPr>
        <p:spPr>
          <a:xfrm flipH="1">
            <a:off x="14184782" y="9163071"/>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0" name="Shape 230"/>
          <p:cNvSpPr/>
          <p:nvPr/>
        </p:nvSpPr>
        <p:spPr>
          <a:xfrm flipH="1">
            <a:off x="14184782" y="8983533"/>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1" name="Shape 231"/>
          <p:cNvSpPr/>
          <p:nvPr/>
        </p:nvSpPr>
        <p:spPr>
          <a:xfrm flipH="1">
            <a:off x="14166831" y="10114619"/>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2" name="Shape 232"/>
          <p:cNvSpPr/>
          <p:nvPr/>
        </p:nvSpPr>
        <p:spPr>
          <a:xfrm flipH="1">
            <a:off x="14166831" y="9935081"/>
            <a:ext cx="858813" cy="2"/>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3" name="Shape 233"/>
          <p:cNvSpPr/>
          <p:nvPr/>
        </p:nvSpPr>
        <p:spPr>
          <a:xfrm flipH="1">
            <a:off x="19122063" y="10796861"/>
            <a:ext cx="858814"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4" name="Shape 234"/>
          <p:cNvSpPr/>
          <p:nvPr/>
        </p:nvSpPr>
        <p:spPr>
          <a:xfrm flipH="1">
            <a:off x="19104111" y="11317519"/>
            <a:ext cx="858813"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5" name="Shape 235"/>
          <p:cNvSpPr/>
          <p:nvPr/>
        </p:nvSpPr>
        <p:spPr>
          <a:xfrm>
            <a:off x="19965888" y="6721423"/>
            <a:ext cx="17955" cy="4613982"/>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6" name="Shape 236"/>
          <p:cNvSpPr/>
          <p:nvPr/>
        </p:nvSpPr>
        <p:spPr>
          <a:xfrm flipH="1">
            <a:off x="19120578" y="6850884"/>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7" name="Shape 237"/>
          <p:cNvSpPr/>
          <p:nvPr/>
        </p:nvSpPr>
        <p:spPr>
          <a:xfrm flipH="1">
            <a:off x="19120578" y="6721361"/>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8" name="Shape 238"/>
          <p:cNvSpPr/>
          <p:nvPr/>
        </p:nvSpPr>
        <p:spPr>
          <a:xfrm flipH="1">
            <a:off x="19120578" y="7632386"/>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9" name="Shape 239"/>
          <p:cNvSpPr/>
          <p:nvPr/>
        </p:nvSpPr>
        <p:spPr>
          <a:xfrm flipH="1">
            <a:off x="19120578" y="7484909"/>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0" name="Shape 240"/>
          <p:cNvSpPr/>
          <p:nvPr/>
        </p:nvSpPr>
        <p:spPr>
          <a:xfrm flipH="1">
            <a:off x="19120578" y="8487241"/>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1" name="Shape 241"/>
          <p:cNvSpPr/>
          <p:nvPr/>
        </p:nvSpPr>
        <p:spPr>
          <a:xfrm flipH="1">
            <a:off x="19120578" y="8339764"/>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2" name="Shape 242"/>
          <p:cNvSpPr/>
          <p:nvPr/>
        </p:nvSpPr>
        <p:spPr>
          <a:xfrm flipH="1">
            <a:off x="19120578" y="9336582"/>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3" name="Shape 243"/>
          <p:cNvSpPr/>
          <p:nvPr/>
        </p:nvSpPr>
        <p:spPr>
          <a:xfrm flipH="1">
            <a:off x="19120578" y="9171151"/>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4" name="Shape 244"/>
          <p:cNvSpPr/>
          <p:nvPr/>
        </p:nvSpPr>
        <p:spPr>
          <a:xfrm flipH="1">
            <a:off x="19120578" y="10104105"/>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5" name="Shape 245"/>
          <p:cNvSpPr/>
          <p:nvPr/>
        </p:nvSpPr>
        <p:spPr>
          <a:xfrm flipH="1">
            <a:off x="19120578" y="9938673"/>
            <a:ext cx="861720" cy="1"/>
          </a:xfrm>
          <a:prstGeom prst="line">
            <a:avLst/>
          </a:prstGeom>
          <a:ln w="25400">
            <a:solidFill>
              <a:srgbClr val="0061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6" name="Shape 246"/>
          <p:cNvSpPr/>
          <p:nvPr/>
        </p:nvSpPr>
        <p:spPr>
          <a:xfrm>
            <a:off x="15119277" y="5835277"/>
            <a:ext cx="3811303" cy="6463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1800">
                <a:latin typeface="+mn-lt"/>
                <a:ea typeface="+mn-ea"/>
                <a:cs typeface="+mn-cs"/>
                <a:sym typeface="Myriad Pro Condensed"/>
              </a:defRPr>
            </a:lvl1pPr>
          </a:lstStyle>
          <a:p>
            <a:pPr lvl="0">
              <a:defRPr b="0">
                <a:solidFill>
                  <a:srgbClr val="000000"/>
                </a:solidFill>
              </a:defRPr>
            </a:pPr>
            <a:r>
              <a:rPr b="1">
                <a:solidFill>
                  <a:srgbClr val="FFFFFF"/>
                </a:solidFill>
              </a:rPr>
              <a:t>Object Matrix MatrixStore (local or remote)</a:t>
            </a:r>
          </a:p>
        </p:txBody>
      </p:sp>
      <p:grpSp>
        <p:nvGrpSpPr>
          <p:cNvPr id="250" name="Group 250"/>
          <p:cNvGrpSpPr/>
          <p:nvPr/>
        </p:nvGrpSpPr>
        <p:grpSpPr>
          <a:xfrm>
            <a:off x="14884978" y="6380240"/>
            <a:ext cx="4279901" cy="2365138"/>
            <a:chOff x="0" y="0"/>
            <a:chExt cx="4279900" cy="2365137"/>
          </a:xfrm>
        </p:grpSpPr>
        <p:pic>
          <p:nvPicPr>
            <p:cNvPr id="247" name="singlenode.png"/>
            <p:cNvPicPr/>
            <p:nvPr/>
          </p:nvPicPr>
          <p:blipFill>
            <a:blip r:embed="rId3">
              <a:extLst/>
            </a:blip>
            <a:stretch>
              <a:fillRect/>
            </a:stretch>
          </p:blipFill>
          <p:spPr>
            <a:xfrm>
              <a:off x="0" y="0"/>
              <a:ext cx="4279900" cy="749300"/>
            </a:xfrm>
            <a:prstGeom prst="rect">
              <a:avLst/>
            </a:prstGeom>
            <a:ln w="12700" cap="flat">
              <a:noFill/>
              <a:miter lim="400000"/>
            </a:ln>
            <a:effectLst/>
          </p:spPr>
        </p:pic>
        <p:pic>
          <p:nvPicPr>
            <p:cNvPr id="248" name="singlenode.png"/>
            <p:cNvPicPr/>
            <p:nvPr/>
          </p:nvPicPr>
          <p:blipFill>
            <a:blip r:embed="rId3">
              <a:extLst/>
            </a:blip>
            <a:stretch>
              <a:fillRect/>
            </a:stretch>
          </p:blipFill>
          <p:spPr>
            <a:xfrm>
              <a:off x="0" y="807918"/>
              <a:ext cx="4279900" cy="749301"/>
            </a:xfrm>
            <a:prstGeom prst="rect">
              <a:avLst/>
            </a:prstGeom>
            <a:ln w="12700" cap="flat">
              <a:noFill/>
              <a:miter lim="400000"/>
            </a:ln>
            <a:effectLst/>
          </p:spPr>
        </p:pic>
        <p:pic>
          <p:nvPicPr>
            <p:cNvPr id="249" name="singlenode.png"/>
            <p:cNvPicPr/>
            <p:nvPr/>
          </p:nvPicPr>
          <p:blipFill>
            <a:blip r:embed="rId3">
              <a:extLst/>
            </a:blip>
            <a:stretch>
              <a:fillRect/>
            </a:stretch>
          </p:blipFill>
          <p:spPr>
            <a:xfrm>
              <a:off x="0" y="1615837"/>
              <a:ext cx="4279900" cy="749301"/>
            </a:xfrm>
            <a:prstGeom prst="rect">
              <a:avLst/>
            </a:prstGeom>
            <a:ln w="12700" cap="flat">
              <a:noFill/>
              <a:miter lim="400000"/>
            </a:ln>
            <a:effectLst/>
          </p:spPr>
        </p:pic>
      </p:grpSp>
      <p:pic>
        <p:nvPicPr>
          <p:cNvPr id="251" name="singlenode.png"/>
          <p:cNvPicPr/>
          <p:nvPr/>
        </p:nvPicPr>
        <p:blipFill>
          <a:blip r:embed="rId3">
            <a:extLst/>
          </a:blip>
          <a:stretch>
            <a:fillRect/>
          </a:stretch>
        </p:blipFill>
        <p:spPr>
          <a:xfrm>
            <a:off x="14884978" y="8786042"/>
            <a:ext cx="4279901" cy="749300"/>
          </a:xfrm>
          <a:prstGeom prst="rect">
            <a:avLst/>
          </a:prstGeom>
          <a:ln w="12700">
            <a:miter lim="400000"/>
          </a:ln>
        </p:spPr>
      </p:pic>
      <p:pic>
        <p:nvPicPr>
          <p:cNvPr id="252" name="singlenode.png"/>
          <p:cNvPicPr/>
          <p:nvPr/>
        </p:nvPicPr>
        <p:blipFill>
          <a:blip r:embed="rId3">
            <a:extLst/>
          </a:blip>
          <a:stretch>
            <a:fillRect/>
          </a:stretch>
        </p:blipFill>
        <p:spPr>
          <a:xfrm>
            <a:off x="14884978" y="9576006"/>
            <a:ext cx="4279901" cy="749301"/>
          </a:xfrm>
          <a:prstGeom prst="rect">
            <a:avLst/>
          </a:prstGeom>
          <a:ln w="12700">
            <a:miter lim="400000"/>
          </a:ln>
        </p:spPr>
      </p:pic>
      <p:sp>
        <p:nvSpPr>
          <p:cNvPr id="253" name="Shape 253"/>
          <p:cNvSpPr/>
          <p:nvPr/>
        </p:nvSpPr>
        <p:spPr>
          <a:xfrm>
            <a:off x="12902578" y="9302977"/>
            <a:ext cx="1295401"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defTabSz="584200">
              <a:defRPr sz="1800">
                <a:solidFill>
                  <a:srgbClr val="000000"/>
                </a:solidFill>
              </a:defRPr>
            </a:pPr>
            <a:r>
              <a:rPr sz="1400">
                <a:solidFill>
                  <a:srgbClr val="B1DD8C"/>
                </a:solidFill>
              </a:rPr>
              <a:t>Dual </a:t>
            </a:r>
            <a:endParaRPr sz="1400">
              <a:solidFill>
                <a:srgbClr val="B1DD8C"/>
              </a:solidFill>
            </a:endParaRPr>
          </a:p>
          <a:p>
            <a:pPr lvl="0" defTabSz="584200">
              <a:defRPr sz="1800">
                <a:solidFill>
                  <a:srgbClr val="000000"/>
                </a:solidFill>
              </a:defRPr>
            </a:pPr>
            <a:r>
              <a:rPr sz="1400">
                <a:solidFill>
                  <a:srgbClr val="B1DD8C"/>
                </a:solidFill>
              </a:rPr>
              <a:t>RJ45 or SFP+ per node</a:t>
            </a:r>
          </a:p>
        </p:txBody>
      </p:sp>
      <p:pic>
        <p:nvPicPr>
          <p:cNvPr id="254" name="Screen Shot 2013-10-15 at 07.59.00.png"/>
          <p:cNvPicPr/>
          <p:nvPr/>
        </p:nvPicPr>
        <p:blipFill>
          <a:blip r:embed="rId4">
            <a:extLst/>
          </a:blip>
          <a:stretch>
            <a:fillRect/>
          </a:stretch>
        </p:blipFill>
        <p:spPr>
          <a:xfrm>
            <a:off x="16500816" y="11797692"/>
            <a:ext cx="2567388" cy="332947"/>
          </a:xfrm>
          <a:prstGeom prst="rect">
            <a:avLst/>
          </a:prstGeom>
          <a:ln w="12700">
            <a:miter lim="400000"/>
          </a:ln>
        </p:spPr>
      </p:pic>
      <p:sp>
        <p:nvSpPr>
          <p:cNvPr id="255" name="Shape 255"/>
          <p:cNvSpPr/>
          <p:nvPr/>
        </p:nvSpPr>
        <p:spPr>
          <a:xfrm>
            <a:off x="14543857" y="11784317"/>
            <a:ext cx="1974112" cy="394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Calibri"/>
                <a:ea typeface="Calibri"/>
                <a:cs typeface="Calibri"/>
                <a:sym typeface="Calibri"/>
              </a:defRPr>
            </a:lvl1pPr>
          </a:lstStyle>
          <a:p>
            <a:pPr lvl="0">
              <a:defRPr sz="1800">
                <a:solidFill>
                  <a:srgbClr val="000000"/>
                </a:solidFill>
              </a:defRPr>
            </a:pPr>
            <a:r>
              <a:rPr sz="1400">
                <a:solidFill>
                  <a:srgbClr val="FFFFFF"/>
                </a:solidFill>
              </a:rPr>
              <a:t>IPMI Network (Switch)</a:t>
            </a:r>
          </a:p>
        </p:txBody>
      </p:sp>
      <p:sp>
        <p:nvSpPr>
          <p:cNvPr id="256" name="Shape 256"/>
          <p:cNvSpPr/>
          <p:nvPr/>
        </p:nvSpPr>
        <p:spPr>
          <a:xfrm>
            <a:off x="19669819" y="6936788"/>
            <a:ext cx="110" cy="5098798"/>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57" name="Shape 257"/>
          <p:cNvSpPr/>
          <p:nvPr/>
        </p:nvSpPr>
        <p:spPr>
          <a:xfrm flipH="1">
            <a:off x="18816845" y="12017716"/>
            <a:ext cx="861720" cy="1"/>
          </a:xfrm>
          <a:prstGeom prst="line">
            <a:avLst/>
          </a:prstGeom>
          <a:ln w="25400">
            <a:solidFill>
              <a:srgbClr val="C4BC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58" name="Shape 258"/>
          <p:cNvSpPr/>
          <p:nvPr/>
        </p:nvSpPr>
        <p:spPr>
          <a:xfrm>
            <a:off x="14166828" y="5177340"/>
            <a:ext cx="1" cy="4955233"/>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59" name="Shape 259"/>
          <p:cNvSpPr/>
          <p:nvPr/>
        </p:nvSpPr>
        <p:spPr>
          <a:xfrm flipH="1" flipV="1">
            <a:off x="13861194" y="5320969"/>
            <a:ext cx="284714" cy="1"/>
          </a:xfrm>
          <a:prstGeom prst="line">
            <a:avLst/>
          </a:prstGeom>
          <a:ln w="25400">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260" name="Screen Shot 2013-10-13 at 19.11.04.png"/>
          <p:cNvPicPr/>
          <p:nvPr/>
        </p:nvPicPr>
        <p:blipFill>
          <a:blip r:embed="rId5">
            <a:extLst/>
          </a:blip>
          <a:stretch>
            <a:fillRect/>
          </a:stretch>
        </p:blipFill>
        <p:spPr>
          <a:xfrm>
            <a:off x="16290428" y="10644254"/>
            <a:ext cx="2999037" cy="359076"/>
          </a:xfrm>
          <a:prstGeom prst="rect">
            <a:avLst/>
          </a:prstGeom>
          <a:ln w="12700">
            <a:miter lim="400000"/>
          </a:ln>
        </p:spPr>
      </p:pic>
      <p:pic>
        <p:nvPicPr>
          <p:cNvPr id="261" name="Screen Shot 2013-10-13 at 19.11.04.png"/>
          <p:cNvPicPr/>
          <p:nvPr/>
        </p:nvPicPr>
        <p:blipFill>
          <a:blip r:embed="rId5">
            <a:extLst/>
          </a:blip>
          <a:stretch>
            <a:fillRect/>
          </a:stretch>
        </p:blipFill>
        <p:spPr>
          <a:xfrm>
            <a:off x="16300263" y="11066166"/>
            <a:ext cx="2999037" cy="359076"/>
          </a:xfrm>
          <a:prstGeom prst="rect">
            <a:avLst/>
          </a:prstGeom>
          <a:ln w="12700">
            <a:miter lim="400000"/>
          </a:ln>
        </p:spPr>
      </p:pic>
      <p:sp>
        <p:nvSpPr>
          <p:cNvPr id="262" name="Shape 262"/>
          <p:cNvSpPr/>
          <p:nvPr/>
        </p:nvSpPr>
        <p:spPr>
          <a:xfrm>
            <a:off x="16193864" y="11371382"/>
            <a:ext cx="3226466" cy="3590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Verdana"/>
                <a:ea typeface="Verdana"/>
                <a:cs typeface="Verdana"/>
                <a:sym typeface="Verdana"/>
              </a:defRPr>
            </a:lvl1pPr>
          </a:lstStyle>
          <a:p>
            <a:pPr lvl="0">
              <a:defRPr sz="1800">
                <a:solidFill>
                  <a:srgbClr val="000000"/>
                </a:solidFill>
              </a:defRPr>
            </a:pPr>
            <a:r>
              <a:rPr sz="1400">
                <a:solidFill>
                  <a:srgbClr val="FFFFFF"/>
                </a:solidFill>
              </a:rPr>
              <a:t>Internal Network: GigE or 10GigE</a:t>
            </a:r>
          </a:p>
        </p:txBody>
      </p:sp>
      <p:sp>
        <p:nvSpPr>
          <p:cNvPr id="263" name="Shape 263"/>
          <p:cNvSpPr/>
          <p:nvPr/>
        </p:nvSpPr>
        <p:spPr>
          <a:xfrm flipH="1" flipV="1">
            <a:off x="13872122" y="5183625"/>
            <a:ext cx="2847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4" name="Shape 264"/>
          <p:cNvSpPr/>
          <p:nvPr/>
        </p:nvSpPr>
        <p:spPr>
          <a:xfrm flipH="1">
            <a:off x="9762494" y="5177338"/>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5" name="Shape 265"/>
          <p:cNvSpPr/>
          <p:nvPr/>
        </p:nvSpPr>
        <p:spPr>
          <a:xfrm flipH="1">
            <a:off x="9762494" y="4997801"/>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6" name="Shape 266"/>
          <p:cNvSpPr/>
          <p:nvPr/>
        </p:nvSpPr>
        <p:spPr>
          <a:xfrm>
            <a:off x="14328412" y="4531004"/>
            <a:ext cx="2872600" cy="10413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584200">
              <a:defRPr sz="1800"/>
            </a:lvl1pPr>
          </a:lstStyle>
          <a:p>
            <a:pPr lvl="0">
              <a:defRPr>
                <a:solidFill>
                  <a:srgbClr val="000000"/>
                </a:solidFill>
              </a:defRPr>
            </a:pPr>
            <a:r>
              <a:rPr>
                <a:solidFill>
                  <a:srgbClr val="FFFFFF"/>
                </a:solidFill>
              </a:rPr>
              <a:t>Each node needs two ports on the customer switch</a:t>
            </a:r>
          </a:p>
        </p:txBody>
      </p:sp>
      <p:sp>
        <p:nvSpPr>
          <p:cNvPr id="267" name="Shape 267"/>
          <p:cNvSpPr/>
          <p:nvPr/>
        </p:nvSpPr>
        <p:spPr>
          <a:xfrm>
            <a:off x="6064022" y="2214971"/>
            <a:ext cx="3375305" cy="6463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No Client Software Required</a:t>
            </a:r>
          </a:p>
        </p:txBody>
      </p:sp>
      <p:sp>
        <p:nvSpPr>
          <p:cNvPr id="268" name="Shape 268"/>
          <p:cNvSpPr/>
          <p:nvPr/>
        </p:nvSpPr>
        <p:spPr>
          <a:xfrm>
            <a:off x="7859397" y="7978124"/>
            <a:ext cx="1256763" cy="394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400"/>
            </a:lvl1pPr>
          </a:lstStyle>
          <a:p>
            <a:pPr lvl="0">
              <a:defRPr sz="1800">
                <a:solidFill>
                  <a:srgbClr val="000000"/>
                </a:solidFill>
              </a:defRPr>
            </a:pPr>
            <a:r>
              <a:rPr sz="1400">
                <a:solidFill>
                  <a:srgbClr val="FFFFFF"/>
                </a:solidFill>
              </a:rPr>
              <a:t>Mac Clients</a:t>
            </a:r>
          </a:p>
        </p:txBody>
      </p:sp>
      <p:sp>
        <p:nvSpPr>
          <p:cNvPr id="269" name="Shape 269"/>
          <p:cNvSpPr/>
          <p:nvPr/>
        </p:nvSpPr>
        <p:spPr>
          <a:xfrm>
            <a:off x="7554183" y="8875811"/>
            <a:ext cx="1813330" cy="394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400"/>
            </a:lvl1pPr>
          </a:lstStyle>
          <a:p>
            <a:pPr lvl="0">
              <a:defRPr sz="1800">
                <a:solidFill>
                  <a:srgbClr val="000000"/>
                </a:solidFill>
              </a:defRPr>
            </a:pPr>
            <a:r>
              <a:rPr sz="1400">
                <a:solidFill>
                  <a:srgbClr val="FFFFFF"/>
                </a:solidFill>
              </a:rPr>
              <a:t>Linux Clients</a:t>
            </a:r>
          </a:p>
        </p:txBody>
      </p:sp>
      <p:sp>
        <p:nvSpPr>
          <p:cNvPr id="270" name="Shape 270"/>
          <p:cNvSpPr/>
          <p:nvPr/>
        </p:nvSpPr>
        <p:spPr>
          <a:xfrm flipH="1">
            <a:off x="8936621" y="4010345"/>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1" name="Shape 271"/>
          <p:cNvSpPr/>
          <p:nvPr/>
        </p:nvSpPr>
        <p:spPr>
          <a:xfrm flipH="1">
            <a:off x="8936621" y="3830808"/>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2" name="Shape 272"/>
          <p:cNvSpPr/>
          <p:nvPr/>
        </p:nvSpPr>
        <p:spPr>
          <a:xfrm flipH="1">
            <a:off x="8918668" y="6936805"/>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3" name="Shape 273"/>
          <p:cNvSpPr/>
          <p:nvPr/>
        </p:nvSpPr>
        <p:spPr>
          <a:xfrm flipH="1">
            <a:off x="8918668" y="6757268"/>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4" name="Shape 274"/>
          <p:cNvSpPr/>
          <p:nvPr/>
        </p:nvSpPr>
        <p:spPr>
          <a:xfrm flipH="1">
            <a:off x="8900714" y="4739872"/>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5" name="Shape 275"/>
          <p:cNvSpPr/>
          <p:nvPr/>
        </p:nvSpPr>
        <p:spPr>
          <a:xfrm flipH="1">
            <a:off x="8900714" y="4560334"/>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6" name="Shape 276"/>
          <p:cNvSpPr/>
          <p:nvPr/>
        </p:nvSpPr>
        <p:spPr>
          <a:xfrm flipH="1">
            <a:off x="8936621" y="5895489"/>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7" name="Shape 277"/>
          <p:cNvSpPr/>
          <p:nvPr/>
        </p:nvSpPr>
        <p:spPr>
          <a:xfrm flipH="1">
            <a:off x="8936621" y="5715951"/>
            <a:ext cx="858814" cy="2"/>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8" name="Shape 278"/>
          <p:cNvSpPr/>
          <p:nvPr/>
        </p:nvSpPr>
        <p:spPr>
          <a:xfrm flipH="1">
            <a:off x="8900714" y="7834493"/>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9" name="Shape 279"/>
          <p:cNvSpPr/>
          <p:nvPr/>
        </p:nvSpPr>
        <p:spPr>
          <a:xfrm flipH="1">
            <a:off x="8900714" y="7654956"/>
            <a:ext cx="858814"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80" name="Shape 280"/>
          <p:cNvSpPr/>
          <p:nvPr/>
        </p:nvSpPr>
        <p:spPr>
          <a:xfrm flipH="1">
            <a:off x="8882760" y="8732180"/>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81" name="Shape 281"/>
          <p:cNvSpPr/>
          <p:nvPr/>
        </p:nvSpPr>
        <p:spPr>
          <a:xfrm flipH="1">
            <a:off x="8882760" y="8552643"/>
            <a:ext cx="858813" cy="1"/>
          </a:xfrm>
          <a:prstGeom prst="line">
            <a:avLst/>
          </a:prstGeom>
          <a:ln w="25400">
            <a:solidFill>
              <a:srgbClr val="B1DD8C"/>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82" name="Shape 282"/>
          <p:cNvSpPr/>
          <p:nvPr/>
        </p:nvSpPr>
        <p:spPr>
          <a:xfrm>
            <a:off x="7232422" y="9458790"/>
            <a:ext cx="2298701" cy="237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defTabSz="584200">
              <a:defRPr sz="1800">
                <a:solidFill>
                  <a:srgbClr val="000000"/>
                </a:solidFill>
              </a:defRPr>
            </a:pPr>
            <a:r>
              <a:rPr>
                <a:solidFill>
                  <a:srgbClr val="FFFFFF"/>
                </a:solidFill>
                <a:latin typeface="Myriad Pro Semibold"/>
                <a:ea typeface="Myriad Pro Semibold"/>
                <a:cs typeface="Myriad Pro Semibold"/>
                <a:sym typeface="Myriad Pro Semibold"/>
              </a:rPr>
              <a:t>Direct Access with MXFS for </a:t>
            </a:r>
            <a:endParaRPr>
              <a:solidFill>
                <a:srgbClr val="FFFFFF"/>
              </a:solidFill>
              <a:latin typeface="Myriad Pro Semibold"/>
              <a:ea typeface="Myriad Pro Semibold"/>
              <a:cs typeface="Myriad Pro Semibold"/>
              <a:sym typeface="Myriad Pro Semibold"/>
            </a:endParaRPr>
          </a:p>
          <a:p>
            <a:pPr lvl="0" defTabSz="584200">
              <a:defRPr sz="1800">
                <a:solidFill>
                  <a:srgbClr val="000000"/>
                </a:solidFill>
              </a:defRPr>
            </a:pPr>
            <a:r>
              <a:rPr>
                <a:solidFill>
                  <a:srgbClr val="FFFFFF"/>
                </a:solidFill>
                <a:latin typeface="Myriad Pro Semibold"/>
                <a:ea typeface="Myriad Pro Semibold"/>
                <a:cs typeface="Myriad Pro Semibold"/>
                <a:sym typeface="Myriad Pro Semibold"/>
              </a:rPr>
              <a:t>fast parallell acces </a:t>
            </a:r>
            <a:endParaRPr>
              <a:solidFill>
                <a:srgbClr val="FFFFFF"/>
              </a:solidFill>
              <a:latin typeface="Myriad Pro Semibold"/>
              <a:ea typeface="Myriad Pro Semibold"/>
              <a:cs typeface="Myriad Pro Semibold"/>
              <a:sym typeface="Myriad Pro Semibold"/>
            </a:endParaRPr>
          </a:p>
          <a:p>
            <a:pPr lvl="0" defTabSz="584200">
              <a:defRPr sz="1800">
                <a:solidFill>
                  <a:srgbClr val="000000"/>
                </a:solidFill>
              </a:defRPr>
            </a:pPr>
            <a:endParaRPr>
              <a:solidFill>
                <a:srgbClr val="FFFFFF"/>
              </a:solidFill>
              <a:latin typeface="Myriad Pro Semibold"/>
              <a:ea typeface="Myriad Pro Semibold"/>
              <a:cs typeface="Myriad Pro Semibold"/>
              <a:sym typeface="Myriad Pro Semibold"/>
            </a:endParaRPr>
          </a:p>
          <a:p>
            <a:pPr lvl="0" defTabSz="584200">
              <a:defRPr sz="1800">
                <a:solidFill>
                  <a:srgbClr val="000000"/>
                </a:solidFill>
              </a:defRPr>
            </a:pPr>
            <a:r>
              <a:rPr>
                <a:solidFill>
                  <a:srgbClr val="FFFFFF"/>
                </a:solidFill>
                <a:latin typeface="Myriad Pro Semibold"/>
                <a:ea typeface="Myriad Pro Semibold"/>
                <a:cs typeface="Myriad Pro Semibold"/>
                <a:sym typeface="Myriad Pro Semibold"/>
              </a:rPr>
              <a:t>DropSpot for metadata tagging and search</a:t>
            </a:r>
          </a:p>
        </p:txBody>
      </p:sp>
      <p:sp>
        <p:nvSpPr>
          <p:cNvPr id="283" name="Shape 283"/>
          <p:cNvSpPr/>
          <p:nvPr/>
        </p:nvSpPr>
        <p:spPr>
          <a:xfrm>
            <a:off x="5796412" y="695590"/>
            <a:ext cx="6301742"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Client Connectivity</a:t>
            </a:r>
          </a:p>
        </p:txBody>
      </p:sp>
      <p:grpSp>
        <p:nvGrpSpPr>
          <p:cNvPr id="286" name="Group 286"/>
          <p:cNvGrpSpPr/>
          <p:nvPr/>
        </p:nvGrpSpPr>
        <p:grpSpPr>
          <a:xfrm>
            <a:off x="6056576" y="3258480"/>
            <a:ext cx="3375305" cy="1328661"/>
            <a:chOff x="0" y="0"/>
            <a:chExt cx="3375304" cy="1328659"/>
          </a:xfrm>
        </p:grpSpPr>
        <p:pic>
          <p:nvPicPr>
            <p:cNvPr id="284" name="OMhub.png"/>
            <p:cNvPicPr/>
            <p:nvPr/>
          </p:nvPicPr>
          <p:blipFill>
            <a:blip r:embed="rId6">
              <a:extLst/>
            </a:blip>
            <a:stretch>
              <a:fillRect/>
            </a:stretch>
          </p:blipFill>
          <p:spPr>
            <a:xfrm>
              <a:off x="27910" y="287259"/>
              <a:ext cx="3276601" cy="1041401"/>
            </a:xfrm>
            <a:prstGeom prst="rect">
              <a:avLst/>
            </a:prstGeom>
            <a:ln w="12700" cap="flat">
              <a:noFill/>
              <a:miter lim="400000"/>
            </a:ln>
            <a:effectLst/>
          </p:spPr>
        </p:pic>
        <p:sp>
          <p:nvSpPr>
            <p:cNvPr id="285" name="Shape 285"/>
            <p:cNvSpPr/>
            <p:nvPr/>
          </p:nvSpPr>
          <p:spPr>
            <a:xfrm>
              <a:off x="0" y="0"/>
              <a:ext cx="3375305" cy="8258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defTabSz="584200">
                <a:defRPr sz="1800">
                  <a:solidFill>
                    <a:srgbClr val="000000"/>
                  </a:solidFill>
                </a:defRPr>
              </a:pPr>
              <a:r>
                <a:rPr sz="2400">
                  <a:solidFill>
                    <a:srgbClr val="0056D6"/>
                  </a:solidFill>
                  <a:latin typeface="Myriad Pro Semibold"/>
                  <a:ea typeface="Myriad Pro Semibold"/>
                  <a:cs typeface="Myriad Pro Semibold"/>
                  <a:sym typeface="Myriad Pro Semibold"/>
                </a:rPr>
                <a:t>Object Matrix Hub</a:t>
              </a:r>
              <a:endParaRPr sz="2400">
                <a:solidFill>
                  <a:srgbClr val="0056D6"/>
                </a:solidFill>
                <a:latin typeface="Myriad Pro Semibold"/>
                <a:ea typeface="Myriad Pro Semibold"/>
                <a:cs typeface="Myriad Pro Semibold"/>
                <a:sym typeface="Myriad Pro Semibold"/>
              </a:endParaRPr>
            </a:p>
            <a:p>
              <a:pPr lvl="0" defTabSz="584200">
                <a:defRPr sz="1800">
                  <a:solidFill>
                    <a:srgbClr val="000000"/>
                  </a:solidFill>
                </a:defRPr>
              </a:pPr>
              <a:r>
                <a:rPr>
                  <a:solidFill>
                    <a:srgbClr val="FFFFFF"/>
                  </a:solidFill>
                  <a:latin typeface="Myriad Pro Semibold"/>
                  <a:ea typeface="Myriad Pro Semibold"/>
                  <a:cs typeface="Myriad Pro Semibold"/>
                  <a:sym typeface="Myriad Pro Semibold"/>
                </a:rPr>
                <a:t>SMB etc</a:t>
              </a:r>
            </a:p>
          </p:txBody>
        </p:sp>
      </p:grpSp>
      <p:sp>
        <p:nvSpPr>
          <p:cNvPr id="287" name="Shape 287"/>
          <p:cNvSpPr/>
          <p:nvPr/>
        </p:nvSpPr>
        <p:spPr>
          <a:xfrm>
            <a:off x="7410553" y="7080436"/>
            <a:ext cx="1813330" cy="394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400"/>
            </a:lvl1pPr>
          </a:lstStyle>
          <a:p>
            <a:pPr lvl="0">
              <a:defRPr sz="1800">
                <a:solidFill>
                  <a:srgbClr val="000000"/>
                </a:solidFill>
              </a:defRPr>
            </a:pPr>
            <a:r>
              <a:rPr sz="1400">
                <a:solidFill>
                  <a:srgbClr val="FFFFFF"/>
                </a:solidFill>
              </a:rPr>
              <a:t>Windows Clients</a:t>
            </a:r>
          </a:p>
        </p:txBody>
      </p:sp>
      <p:sp>
        <p:nvSpPr>
          <p:cNvPr id="288" name="Shape 288"/>
          <p:cNvSpPr/>
          <p:nvPr/>
        </p:nvSpPr>
        <p:spPr>
          <a:xfrm>
            <a:off x="7787582" y="5841627"/>
            <a:ext cx="1651745" cy="574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1800"/>
            </a:lvl1pPr>
          </a:lstStyle>
          <a:p>
            <a:pPr lvl="0">
              <a:defRPr>
                <a:solidFill>
                  <a:srgbClr val="000000"/>
                </a:solidFill>
              </a:defRPr>
            </a:pPr>
            <a:r>
              <a:rPr>
                <a:solidFill>
                  <a:srgbClr val="FFFFFF"/>
                </a:solidFill>
              </a:rPr>
              <a:t>FTP Server</a:t>
            </a:r>
          </a:p>
        </p:txBody>
      </p:sp>
      <p:pic>
        <p:nvPicPr>
          <p:cNvPr id="289" name="Screen shot 2010-08-24 at 11.34.08.jpg"/>
          <p:cNvPicPr/>
          <p:nvPr/>
        </p:nvPicPr>
        <p:blipFill>
          <a:blip r:embed="rId7">
            <a:extLst/>
          </a:blip>
          <a:stretch>
            <a:fillRect/>
          </a:stretch>
        </p:blipFill>
        <p:spPr>
          <a:xfrm rot="16199998">
            <a:off x="8278025" y="4012451"/>
            <a:ext cx="434293" cy="1199358"/>
          </a:xfrm>
          <a:prstGeom prst="rect">
            <a:avLst/>
          </a:prstGeom>
          <a:ln w="12700">
            <a:miter lim="400000"/>
          </a:ln>
        </p:spPr>
      </p:pic>
      <p:pic>
        <p:nvPicPr>
          <p:cNvPr id="290" name="Screen shot 2010-08-24 at 11.34.08.jpg"/>
          <p:cNvPicPr/>
          <p:nvPr/>
        </p:nvPicPr>
        <p:blipFill>
          <a:blip r:embed="rId8">
            <a:extLst/>
          </a:blip>
          <a:stretch>
            <a:fillRect/>
          </a:stretch>
        </p:blipFill>
        <p:spPr>
          <a:xfrm rot="16199998">
            <a:off x="8278031" y="5168069"/>
            <a:ext cx="434294" cy="1199357"/>
          </a:xfrm>
          <a:prstGeom prst="rect">
            <a:avLst/>
          </a:prstGeom>
          <a:ln w="12700">
            <a:miter lim="400000"/>
          </a:ln>
        </p:spPr>
      </p:pic>
      <p:pic>
        <p:nvPicPr>
          <p:cNvPr id="291" name="Screen shot 2010-08-24 at 11.34.08.jpg"/>
          <p:cNvPicPr/>
          <p:nvPr/>
        </p:nvPicPr>
        <p:blipFill>
          <a:blip r:embed="rId9">
            <a:extLst/>
          </a:blip>
          <a:stretch>
            <a:fillRect/>
          </a:stretch>
        </p:blipFill>
        <p:spPr>
          <a:xfrm rot="16199998">
            <a:off x="8223780" y="6293770"/>
            <a:ext cx="434293" cy="1199357"/>
          </a:xfrm>
          <a:prstGeom prst="rect">
            <a:avLst/>
          </a:prstGeom>
          <a:ln w="12700">
            <a:miter lim="400000"/>
          </a:ln>
        </p:spPr>
      </p:pic>
      <p:pic>
        <p:nvPicPr>
          <p:cNvPr id="292" name="droppedImage.png"/>
          <p:cNvPicPr/>
          <p:nvPr/>
        </p:nvPicPr>
        <p:blipFill>
          <a:blip r:embed="rId10">
            <a:extLst/>
          </a:blip>
          <a:stretch>
            <a:fillRect/>
          </a:stretch>
        </p:blipFill>
        <p:spPr>
          <a:xfrm rot="16199998">
            <a:off x="7850083" y="7203574"/>
            <a:ext cx="1329252" cy="1009720"/>
          </a:xfrm>
          <a:prstGeom prst="rect">
            <a:avLst/>
          </a:prstGeom>
          <a:ln w="12700">
            <a:miter lim="400000"/>
          </a:ln>
        </p:spPr>
      </p:pic>
      <p:pic>
        <p:nvPicPr>
          <p:cNvPr id="293" name="Screen shot 2010-08-24 at 11.34.08.jpg"/>
          <p:cNvPicPr/>
          <p:nvPr/>
        </p:nvPicPr>
        <p:blipFill>
          <a:blip r:embed="rId11">
            <a:extLst/>
          </a:blip>
          <a:stretch>
            <a:fillRect/>
          </a:stretch>
        </p:blipFill>
        <p:spPr>
          <a:xfrm rot="16199998">
            <a:off x="8188263" y="8094531"/>
            <a:ext cx="434293" cy="1199357"/>
          </a:xfrm>
          <a:prstGeom prst="rect">
            <a:avLst/>
          </a:prstGeom>
          <a:ln w="12700">
            <a:miter lim="400000"/>
          </a:ln>
        </p:spPr>
      </p:pic>
      <p:pic>
        <p:nvPicPr>
          <p:cNvPr id="294" name="dropspot.png"/>
          <p:cNvPicPr/>
          <p:nvPr/>
        </p:nvPicPr>
        <p:blipFill>
          <a:blip r:embed="rId12">
            <a:extLst/>
          </a:blip>
          <a:stretch>
            <a:fillRect/>
          </a:stretch>
        </p:blipFill>
        <p:spPr>
          <a:xfrm>
            <a:off x="6673209" y="10687401"/>
            <a:ext cx="550909" cy="1116606"/>
          </a:xfrm>
          <a:prstGeom prst="rect">
            <a:avLst/>
          </a:prstGeom>
          <a:ln w="12700">
            <a:miter lim="400000"/>
          </a:ln>
        </p:spPr>
      </p:pic>
      <p:pic>
        <p:nvPicPr>
          <p:cNvPr id="295" name="mxfs.png"/>
          <p:cNvPicPr/>
          <p:nvPr/>
        </p:nvPicPr>
        <p:blipFill>
          <a:blip r:embed="rId13">
            <a:extLst/>
          </a:blip>
          <a:stretch>
            <a:fillRect/>
          </a:stretch>
        </p:blipFill>
        <p:spPr>
          <a:xfrm>
            <a:off x="6683892" y="9415003"/>
            <a:ext cx="529544" cy="1041318"/>
          </a:xfrm>
          <a:prstGeom prst="rect">
            <a:avLst/>
          </a:prstGeom>
          <a:ln w="12700">
            <a:miter lim="400000"/>
          </a:ln>
        </p:spPr>
      </p:pic>
    </p:spTree>
  </p:cSld>
  <p:clrMapOvr>
    <a:masterClrMapping/>
  </p:clrMapOvr>
  <p:transition spd="med"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xfrm>
            <a:off x="8692896" y="5074917"/>
            <a:ext cx="8357120" cy="2626892"/>
          </a:xfrm>
          <a:prstGeom prst="rect">
            <a:avLst/>
          </a:prstGeom>
        </p:spPr>
        <p:txBody>
          <a:bodyPr/>
          <a:lstStyle/>
          <a:p>
            <a:pPr lvl="0">
              <a:defRPr b="0" sz="1800">
                <a:solidFill>
                  <a:srgbClr val="000000"/>
                </a:solidFill>
              </a:defRPr>
            </a:pPr>
            <a:r>
              <a:rPr b="1" sz="10200">
                <a:solidFill>
                  <a:srgbClr val="FFFFFF"/>
                </a:solidFill>
              </a:rPr>
              <a:t>Positioning</a:t>
            </a:r>
            <a:endParaRPr b="1" sz="10200">
              <a:solidFill>
                <a:srgbClr val="FFFFFF"/>
              </a:solidFill>
            </a:endParaRPr>
          </a:p>
          <a:p>
            <a:pPr lvl="0">
              <a:defRPr b="0" sz="1800">
                <a:solidFill>
                  <a:srgbClr val="000000"/>
                </a:solidFill>
              </a:defRPr>
            </a:pPr>
            <a:r>
              <a:rPr b="1" sz="6000">
                <a:solidFill>
                  <a:srgbClr val="FFFFFF"/>
                </a:solidFill>
              </a:rPr>
              <a:t>(on premises or hosted)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297"/>
                                        </p:tgtEl>
                                        <p:attrNameLst>
                                          <p:attrName>style.visibility</p:attrName>
                                        </p:attrNameLst>
                                      </p:cBhvr>
                                      <p:to>
                                        <p:strVal val="visible"/>
                                      </p:to>
                                    </p:set>
                                    <p:animEffect filter="dissolve" transition="in">
                                      <p:cBhvr>
                                        <p:cTn id="7"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nvSpPr>
        <p:spPr>
          <a:xfrm>
            <a:off x="6365517" y="1247179"/>
            <a:ext cx="11633557"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600">
                <a:latin typeface="Myriad Pro Semibold"/>
                <a:ea typeface="Myriad Pro Semibold"/>
                <a:cs typeface="Myriad Pro Semibold"/>
                <a:sym typeface="Myriad Pro Semibold"/>
              </a:defRPr>
            </a:lvl1pPr>
          </a:lstStyle>
          <a:p>
            <a:pPr lvl="0">
              <a:defRPr sz="1800">
                <a:solidFill>
                  <a:srgbClr val="000000"/>
                </a:solidFill>
              </a:defRPr>
            </a:pPr>
            <a:r>
              <a:rPr sz="4600">
                <a:solidFill>
                  <a:srgbClr val="FFFFFF"/>
                </a:solidFill>
              </a:rPr>
              <a:t>Ingest, Transform, Parking, Archive, Distribute</a:t>
            </a:r>
          </a:p>
        </p:txBody>
      </p:sp>
      <p:sp>
        <p:nvSpPr>
          <p:cNvPr id="300" name="Shape 300"/>
          <p:cNvSpPr/>
          <p:nvPr/>
        </p:nvSpPr>
        <p:spPr>
          <a:xfrm>
            <a:off x="11009972" y="11986934"/>
            <a:ext cx="1586181"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pic>
        <p:nvPicPr>
          <p:cNvPr id="301" name="untitled-1.jpg"/>
          <p:cNvPicPr/>
          <p:nvPr/>
        </p:nvPicPr>
        <p:blipFill>
          <a:blip r:embed="rId3">
            <a:extLst/>
          </a:blip>
          <a:stretch>
            <a:fillRect/>
          </a:stretch>
        </p:blipFill>
        <p:spPr>
          <a:xfrm>
            <a:off x="10488230" y="10141284"/>
            <a:ext cx="2679701" cy="1789279"/>
          </a:xfrm>
          <a:prstGeom prst="rect">
            <a:avLst/>
          </a:prstGeom>
          <a:ln w="12700">
            <a:miter lim="400000"/>
          </a:ln>
        </p:spPr>
      </p:pic>
      <p:pic>
        <p:nvPicPr>
          <p:cNvPr id="302" name="untitled-1.jpg"/>
          <p:cNvPicPr/>
          <p:nvPr/>
        </p:nvPicPr>
        <p:blipFill>
          <a:blip r:embed="rId4">
            <a:extLst/>
          </a:blip>
          <a:stretch>
            <a:fillRect/>
          </a:stretch>
        </p:blipFill>
        <p:spPr>
          <a:xfrm>
            <a:off x="10467295" y="8677706"/>
            <a:ext cx="2734470" cy="1798422"/>
          </a:xfrm>
          <a:prstGeom prst="rect">
            <a:avLst/>
          </a:prstGeom>
          <a:ln w="12700">
            <a:miter lim="400000"/>
          </a:ln>
        </p:spPr>
      </p:pic>
      <p:pic>
        <p:nvPicPr>
          <p:cNvPr id="303" name="untitled-1.jpg"/>
          <p:cNvPicPr/>
          <p:nvPr/>
        </p:nvPicPr>
        <p:blipFill>
          <a:blip r:embed="rId5">
            <a:extLst/>
          </a:blip>
          <a:stretch>
            <a:fillRect/>
          </a:stretch>
        </p:blipFill>
        <p:spPr>
          <a:xfrm>
            <a:off x="10445376" y="7206151"/>
            <a:ext cx="2767807" cy="1818296"/>
          </a:xfrm>
          <a:prstGeom prst="rect">
            <a:avLst/>
          </a:prstGeom>
          <a:ln w="12700">
            <a:miter lim="400000"/>
          </a:ln>
        </p:spPr>
      </p:pic>
      <p:sp>
        <p:nvSpPr>
          <p:cNvPr id="304" name="Shape 304"/>
          <p:cNvSpPr/>
          <p:nvPr/>
        </p:nvSpPr>
        <p:spPr>
          <a:xfrm>
            <a:off x="10949853" y="2801903"/>
            <a:ext cx="24765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Production Storage</a:t>
            </a:r>
          </a:p>
        </p:txBody>
      </p:sp>
      <p:grpSp>
        <p:nvGrpSpPr>
          <p:cNvPr id="323" name="Group 323"/>
          <p:cNvGrpSpPr/>
          <p:nvPr/>
        </p:nvGrpSpPr>
        <p:grpSpPr>
          <a:xfrm>
            <a:off x="10985421" y="3418421"/>
            <a:ext cx="2350689" cy="834480"/>
            <a:chOff x="0" y="0"/>
            <a:chExt cx="2350687" cy="834479"/>
          </a:xfrm>
        </p:grpSpPr>
        <p:sp>
          <p:nvSpPr>
            <p:cNvPr id="305" name="Shape 305"/>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6" name="Shape 306"/>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 name="Shape 307"/>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 name="Shape 308"/>
            <p:cNvSpPr/>
            <p:nvPr/>
          </p:nvSpPr>
          <p:spPr>
            <a:xfrm>
              <a:off x="264278"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9" name="Shape 309"/>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 name="Shape 310"/>
            <p:cNvSpPr/>
            <p:nvPr/>
          </p:nvSpPr>
          <p:spPr>
            <a:xfrm>
              <a:off x="264278"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1" name="Shape 311"/>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 name="Shape 312"/>
            <p:cNvSpPr/>
            <p:nvPr/>
          </p:nvSpPr>
          <p:spPr>
            <a:xfrm>
              <a:off x="722359"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 name="Shape 313"/>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 name="Shape 314"/>
            <p:cNvSpPr/>
            <p:nvPr/>
          </p:nvSpPr>
          <p:spPr>
            <a:xfrm>
              <a:off x="722359"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5" name="Shape 315"/>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6" name="Shape 316"/>
            <p:cNvSpPr/>
            <p:nvPr/>
          </p:nvSpPr>
          <p:spPr>
            <a:xfrm>
              <a:off x="1180441"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7" name="Shape 317"/>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8" name="Shape 318"/>
            <p:cNvSpPr/>
            <p:nvPr/>
          </p:nvSpPr>
          <p:spPr>
            <a:xfrm>
              <a:off x="1180441"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9" name="Shape 319"/>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0" name="Shape 320"/>
            <p:cNvSpPr/>
            <p:nvPr/>
          </p:nvSpPr>
          <p:spPr>
            <a:xfrm>
              <a:off x="1638524"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1" name="Shape 321"/>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2" name="Shape 322"/>
            <p:cNvSpPr/>
            <p:nvPr/>
          </p:nvSpPr>
          <p:spPr>
            <a:xfrm>
              <a:off x="1638524"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42" name="Group 342"/>
          <p:cNvGrpSpPr/>
          <p:nvPr/>
        </p:nvGrpSpPr>
        <p:grpSpPr>
          <a:xfrm>
            <a:off x="10985421" y="4237446"/>
            <a:ext cx="2350689" cy="834480"/>
            <a:chOff x="0" y="0"/>
            <a:chExt cx="2350687" cy="834479"/>
          </a:xfrm>
        </p:grpSpPr>
        <p:sp>
          <p:nvSpPr>
            <p:cNvPr id="324" name="Shape 324"/>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5" name="Shape 325"/>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6" name="Shape 326"/>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7" name="Shape 327"/>
            <p:cNvSpPr/>
            <p:nvPr/>
          </p:nvSpPr>
          <p:spPr>
            <a:xfrm>
              <a:off x="264278"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8" name="Shape 328"/>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9" name="Shape 329"/>
            <p:cNvSpPr/>
            <p:nvPr/>
          </p:nvSpPr>
          <p:spPr>
            <a:xfrm>
              <a:off x="264278"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0" name="Shape 330"/>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1" name="Shape 331"/>
            <p:cNvSpPr/>
            <p:nvPr/>
          </p:nvSpPr>
          <p:spPr>
            <a:xfrm>
              <a:off x="722359"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2" name="Shape 332"/>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3" name="Shape 333"/>
            <p:cNvSpPr/>
            <p:nvPr/>
          </p:nvSpPr>
          <p:spPr>
            <a:xfrm>
              <a:off x="722359"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4" name="Shape 334"/>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5" name="Shape 335"/>
            <p:cNvSpPr/>
            <p:nvPr/>
          </p:nvSpPr>
          <p:spPr>
            <a:xfrm>
              <a:off x="1180441"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6" name="Shape 336"/>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7" name="Shape 337"/>
            <p:cNvSpPr/>
            <p:nvPr/>
          </p:nvSpPr>
          <p:spPr>
            <a:xfrm>
              <a:off x="1180441"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8" name="Shape 338"/>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9" name="Shape 339"/>
            <p:cNvSpPr/>
            <p:nvPr/>
          </p:nvSpPr>
          <p:spPr>
            <a:xfrm>
              <a:off x="1638524"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0" name="Shape 340"/>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 name="Shape 341"/>
            <p:cNvSpPr/>
            <p:nvPr/>
          </p:nvSpPr>
          <p:spPr>
            <a:xfrm>
              <a:off x="1638524"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45" name="Group 345"/>
          <p:cNvGrpSpPr/>
          <p:nvPr/>
        </p:nvGrpSpPr>
        <p:grpSpPr>
          <a:xfrm>
            <a:off x="11133679" y="7690320"/>
            <a:ext cx="1206501" cy="4038601"/>
            <a:chOff x="0" y="0"/>
            <a:chExt cx="1206500" cy="4038600"/>
          </a:xfrm>
        </p:grpSpPr>
        <p:sp>
          <p:nvSpPr>
            <p:cNvPr id="343" name="Shape 343"/>
            <p:cNvSpPr/>
            <p:nvPr/>
          </p:nvSpPr>
          <p:spPr>
            <a:xfrm>
              <a:off x="0" y="0"/>
              <a:ext cx="1206501" cy="4038600"/>
            </a:xfrm>
            <a:prstGeom prst="roundRect">
              <a:avLst>
                <a:gd name="adj" fmla="val 15789"/>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4" name="Shape 344"/>
            <p:cNvSpPr/>
            <p:nvPr/>
          </p:nvSpPr>
          <p:spPr>
            <a:xfrm rot="16199993">
              <a:off x="37410" y="1408337"/>
              <a:ext cx="1169242" cy="752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Rushes</a:t>
              </a:r>
            </a:p>
          </p:txBody>
        </p:sp>
      </p:grpSp>
      <p:sp>
        <p:nvSpPr>
          <p:cNvPr id="346" name="Shape 346"/>
          <p:cNvSpPr/>
          <p:nvPr/>
        </p:nvSpPr>
        <p:spPr>
          <a:xfrm flipH="1" flipV="1">
            <a:off x="5745717" y="6575079"/>
            <a:ext cx="14838342" cy="2"/>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47" name="Shape 347"/>
          <p:cNvSpPr/>
          <p:nvPr/>
        </p:nvSpPr>
        <p:spPr>
          <a:xfrm>
            <a:off x="19349547" y="6024274"/>
            <a:ext cx="12573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Ethernet</a:t>
            </a:r>
          </a:p>
        </p:txBody>
      </p:sp>
      <p:sp>
        <p:nvSpPr>
          <p:cNvPr id="348" name="Shape 348"/>
          <p:cNvSpPr/>
          <p:nvPr/>
        </p:nvSpPr>
        <p:spPr>
          <a:xfrm flipV="1">
            <a:off x="6510129" y="6005372"/>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49" name="Shape 349"/>
          <p:cNvSpPr/>
          <p:nvPr/>
        </p:nvSpPr>
        <p:spPr>
          <a:xfrm flipV="1">
            <a:off x="6062249" y="6568436"/>
            <a:ext cx="24387" cy="2871278"/>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0" name="Shape 350"/>
          <p:cNvSpPr/>
          <p:nvPr/>
        </p:nvSpPr>
        <p:spPr>
          <a:xfrm flipH="1" flipV="1">
            <a:off x="17366720" y="5661377"/>
            <a:ext cx="21576"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1" name="Shape 351"/>
          <p:cNvSpPr/>
          <p:nvPr/>
        </p:nvSpPr>
        <p:spPr>
          <a:xfrm flipV="1">
            <a:off x="16969333" y="6565283"/>
            <a:ext cx="1" cy="545745"/>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2" name="Shape 352"/>
          <p:cNvSpPr/>
          <p:nvPr/>
        </p:nvSpPr>
        <p:spPr>
          <a:xfrm flipH="1" flipV="1">
            <a:off x="12205893" y="5645021"/>
            <a:ext cx="21575"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3" name="Shape 353"/>
          <p:cNvSpPr/>
          <p:nvPr/>
        </p:nvSpPr>
        <p:spPr>
          <a:xfrm flipV="1">
            <a:off x="11488190" y="6506029"/>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4" name="Shape 354"/>
          <p:cNvSpPr/>
          <p:nvPr/>
        </p:nvSpPr>
        <p:spPr>
          <a:xfrm>
            <a:off x="5842000" y="6756400"/>
            <a:ext cx="6731000" cy="2603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561" y="0"/>
                </a:lnTo>
                <a:lnTo>
                  <a:pt x="21600" y="16144"/>
                </a:lnTo>
              </a:path>
            </a:pathLst>
          </a:custGeom>
          <a:ln w="38100" cap="rnd">
            <a:solidFill>
              <a:srgbClr val="FFFB00"/>
            </a:solidFill>
            <a:custDash>
              <a:ds d="100000" sp="200000"/>
            </a:custDash>
            <a:miter lim="400000"/>
            <a:headEnd type="stealth"/>
          </a:ln>
        </p:spPr>
        <p:txBody>
          <a:bodyPr lIns="0" tIns="0" rIns="0" bIns="0" anchor="ctr"/>
          <a:lstStyle/>
          <a:p>
            <a:pPr lvl="0">
              <a:defRPr>
                <a:latin typeface="Gill Sans"/>
                <a:ea typeface="Gill Sans"/>
                <a:cs typeface="Gill Sans"/>
                <a:sym typeface="Gill Sans"/>
              </a:defRPr>
            </a:pPr>
          </a:p>
        </p:txBody>
      </p:sp>
      <p:sp>
        <p:nvSpPr>
          <p:cNvPr id="355" name="Shape 355"/>
          <p:cNvSpPr/>
          <p:nvPr/>
        </p:nvSpPr>
        <p:spPr>
          <a:xfrm>
            <a:off x="12925300" y="5863701"/>
            <a:ext cx="4629350" cy="2829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827" y="21549"/>
                </a:lnTo>
                <a:lnTo>
                  <a:pt x="3827" y="4100"/>
                </a:lnTo>
                <a:lnTo>
                  <a:pt x="21600" y="3906"/>
                </a:lnTo>
                <a:lnTo>
                  <a:pt x="21600" y="0"/>
                </a:lnTo>
              </a:path>
            </a:pathLst>
          </a:custGeom>
          <a:ln w="38100" cap="rnd">
            <a:solidFill>
              <a:srgbClr val="8EFA00"/>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356" name="Shape 356"/>
          <p:cNvSpPr/>
          <p:nvPr/>
        </p:nvSpPr>
        <p:spPr>
          <a:xfrm>
            <a:off x="14014946" y="5839188"/>
            <a:ext cx="31877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8EFA00"/>
                </a:solidFill>
              </a:defRPr>
            </a:lvl1pPr>
          </a:lstStyle>
          <a:p>
            <a:pPr lvl="0">
              <a:defRPr sz="1800">
                <a:solidFill>
                  <a:srgbClr val="000000"/>
                </a:solidFill>
              </a:defRPr>
            </a:pPr>
            <a:r>
              <a:rPr sz="2400">
                <a:solidFill>
                  <a:srgbClr val="8EFA00"/>
                </a:solidFill>
              </a:rPr>
              <a:t>Search and Retrieve</a:t>
            </a:r>
          </a:p>
        </p:txBody>
      </p:sp>
      <p:sp>
        <p:nvSpPr>
          <p:cNvPr id="357" name="Shape 357"/>
          <p:cNvSpPr/>
          <p:nvPr/>
        </p:nvSpPr>
        <p:spPr>
          <a:xfrm>
            <a:off x="14022821" y="6758365"/>
            <a:ext cx="28067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76D6FF"/>
                </a:solidFill>
              </a:defRPr>
            </a:lvl1pPr>
          </a:lstStyle>
          <a:p>
            <a:pPr lvl="0">
              <a:defRPr sz="1800">
                <a:solidFill>
                  <a:srgbClr val="000000"/>
                </a:solidFill>
              </a:defRPr>
            </a:pPr>
            <a:r>
              <a:rPr sz="2400">
                <a:solidFill>
                  <a:srgbClr val="76D6FF"/>
                </a:solidFill>
              </a:rPr>
              <a:t>Re-purpose Content</a:t>
            </a:r>
          </a:p>
        </p:txBody>
      </p:sp>
      <p:sp>
        <p:nvSpPr>
          <p:cNvPr id="358" name="Shape 358"/>
          <p:cNvSpPr/>
          <p:nvPr/>
        </p:nvSpPr>
        <p:spPr>
          <a:xfrm>
            <a:off x="12903200" y="5438342"/>
            <a:ext cx="4296056" cy="2727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755"/>
                </a:moveTo>
                <a:lnTo>
                  <a:pt x="21583" y="11543"/>
                </a:lnTo>
                <a:lnTo>
                  <a:pt x="3193" y="11543"/>
                </a:lnTo>
                <a:lnTo>
                  <a:pt x="3193" y="21600"/>
                </a:lnTo>
                <a:lnTo>
                  <a:pt x="0" y="21600"/>
                </a:lnTo>
                <a:lnTo>
                  <a:pt x="52" y="12355"/>
                </a:lnTo>
                <a:lnTo>
                  <a:pt x="0" y="0"/>
                </a:lnTo>
              </a:path>
            </a:pathLst>
          </a:custGeom>
          <a:ln w="38100" cap="rnd">
            <a:solidFill>
              <a:srgbClr val="76D6FF"/>
            </a:solidFill>
            <a:custDash>
              <a:ds d="100000" sp="200000"/>
            </a:custDash>
            <a:miter lim="400000"/>
            <a:tailEnd type="stealth"/>
          </a:ln>
        </p:spPr>
        <p:txBody>
          <a:bodyPr lIns="0" tIns="0" rIns="0" bIns="0" anchor="ctr"/>
          <a:lstStyle/>
          <a:p>
            <a:pPr lvl="0">
              <a:defRPr>
                <a:latin typeface="Gill Sans"/>
                <a:ea typeface="Gill Sans"/>
                <a:cs typeface="Gill Sans"/>
                <a:sym typeface="Gill Sans"/>
              </a:defRPr>
            </a:pPr>
          </a:p>
        </p:txBody>
      </p:sp>
      <p:grpSp>
        <p:nvGrpSpPr>
          <p:cNvPr id="361" name="Group 361"/>
          <p:cNvGrpSpPr/>
          <p:nvPr/>
        </p:nvGrpSpPr>
        <p:grpSpPr>
          <a:xfrm>
            <a:off x="12432830" y="10380380"/>
            <a:ext cx="711209" cy="1346200"/>
            <a:chOff x="0" y="0"/>
            <a:chExt cx="711208" cy="1346198"/>
          </a:xfrm>
        </p:grpSpPr>
        <p:sp>
          <p:nvSpPr>
            <p:cNvPr id="359" name="Shape 359"/>
            <p:cNvSpPr/>
            <p:nvPr/>
          </p:nvSpPr>
          <p:spPr>
            <a:xfrm>
              <a:off x="0" y="0"/>
              <a:ext cx="658126" cy="1346199"/>
            </a:xfrm>
            <a:prstGeom prst="roundRect">
              <a:avLst>
                <a:gd name="adj" fmla="val 28946"/>
              </a:avLst>
            </a:prstGeom>
            <a:solidFill>
              <a:srgbClr val="669C35">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0" name="Shape 360"/>
            <p:cNvSpPr/>
            <p:nvPr/>
          </p:nvSpPr>
          <p:spPr>
            <a:xfrm rot="16199969">
              <a:off x="-136146" y="341537"/>
              <a:ext cx="1015344" cy="6793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Parked</a:t>
              </a:r>
            </a:p>
          </p:txBody>
        </p:sp>
      </p:grpSp>
      <p:grpSp>
        <p:nvGrpSpPr>
          <p:cNvPr id="364" name="Group 364"/>
          <p:cNvGrpSpPr/>
          <p:nvPr/>
        </p:nvGrpSpPr>
        <p:grpSpPr>
          <a:xfrm>
            <a:off x="19932943" y="9328101"/>
            <a:ext cx="1139010" cy="1373045"/>
            <a:chOff x="109934" y="103965"/>
            <a:chExt cx="1139009" cy="1373044"/>
          </a:xfrm>
        </p:grpSpPr>
        <p:pic>
          <p:nvPicPr>
            <p:cNvPr id="362" name="untitled-1.jpg"/>
            <p:cNvPicPr/>
            <p:nvPr/>
          </p:nvPicPr>
          <p:blipFill>
            <a:blip r:embed="rId6">
              <a:extLst/>
            </a:blip>
            <a:stretch>
              <a:fillRect/>
            </a:stretch>
          </p:blipFill>
          <p:spPr>
            <a:xfrm>
              <a:off x="113088" y="712911"/>
              <a:ext cx="1135857" cy="764099"/>
            </a:xfrm>
            <a:prstGeom prst="rect">
              <a:avLst/>
            </a:prstGeom>
            <a:ln w="12700" cap="flat">
              <a:noFill/>
              <a:miter lim="400000"/>
            </a:ln>
            <a:effectLst/>
          </p:spPr>
        </p:pic>
        <p:pic>
          <p:nvPicPr>
            <p:cNvPr id="363" name="untitled-1.jpg"/>
            <p:cNvPicPr/>
            <p:nvPr/>
          </p:nvPicPr>
          <p:blipFill>
            <a:blip r:embed="rId7">
              <a:extLst/>
            </a:blip>
            <a:stretch>
              <a:fillRect/>
            </a:stretch>
          </p:blipFill>
          <p:spPr>
            <a:xfrm>
              <a:off x="109934" y="103965"/>
              <a:ext cx="1135857" cy="764098"/>
            </a:xfrm>
            <a:prstGeom prst="rect">
              <a:avLst/>
            </a:prstGeom>
            <a:ln w="12700" cap="flat">
              <a:noFill/>
              <a:miter lim="400000"/>
            </a:ln>
            <a:effectLst/>
          </p:spPr>
        </p:pic>
      </p:grpSp>
      <p:grpSp>
        <p:nvGrpSpPr>
          <p:cNvPr id="367" name="Group 367"/>
          <p:cNvGrpSpPr/>
          <p:nvPr/>
        </p:nvGrpSpPr>
        <p:grpSpPr>
          <a:xfrm>
            <a:off x="20210786" y="9690115"/>
            <a:ext cx="469901" cy="654360"/>
            <a:chOff x="0" y="0"/>
            <a:chExt cx="469900" cy="654359"/>
          </a:xfrm>
        </p:grpSpPr>
        <p:sp>
          <p:nvSpPr>
            <p:cNvPr id="365" name="Shape 365"/>
            <p:cNvSpPr/>
            <p:nvPr/>
          </p:nvSpPr>
          <p:spPr>
            <a:xfrm>
              <a:off x="0" y="0"/>
              <a:ext cx="469900" cy="654360"/>
            </a:xfrm>
            <a:prstGeom prst="roundRect">
              <a:avLst>
                <a:gd name="adj" fmla="val 40541"/>
              </a:avLst>
            </a:prstGeom>
            <a:solidFill>
              <a:srgbClr val="E324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6" name="Shape 366"/>
            <p:cNvSpPr/>
            <p:nvPr/>
          </p:nvSpPr>
          <p:spPr>
            <a:xfrm rot="16199996">
              <a:off x="-44695" y="164490"/>
              <a:ext cx="570234" cy="3526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mn-lt"/>
                  <a:ea typeface="+mn-ea"/>
                  <a:cs typeface="+mn-cs"/>
                  <a:sym typeface="Myriad Pro Condensed"/>
                </a:defRPr>
              </a:lvl1pPr>
            </a:lstStyle>
            <a:p>
              <a:pPr lvl="0">
                <a:defRPr sz="1800">
                  <a:solidFill>
                    <a:srgbClr val="000000"/>
                  </a:solidFill>
                </a:defRPr>
              </a:pPr>
              <a:r>
                <a:rPr sz="1600">
                  <a:solidFill>
                    <a:srgbClr val="FFFFFF"/>
                  </a:solidFill>
                </a:rPr>
                <a:t>Archive</a:t>
              </a:r>
            </a:p>
          </p:txBody>
        </p:sp>
      </p:grpSp>
      <p:grpSp>
        <p:nvGrpSpPr>
          <p:cNvPr id="371" name="Group 371"/>
          <p:cNvGrpSpPr/>
          <p:nvPr/>
        </p:nvGrpSpPr>
        <p:grpSpPr>
          <a:xfrm>
            <a:off x="889000" y="8686800"/>
            <a:ext cx="3365500" cy="1524000"/>
            <a:chOff x="0" y="0"/>
            <a:chExt cx="3365500" cy="1524000"/>
          </a:xfrm>
        </p:grpSpPr>
        <p:sp>
          <p:nvSpPr>
            <p:cNvPr id="368" name="Shape 368"/>
            <p:cNvSpPr/>
            <p:nvPr/>
          </p:nvSpPr>
          <p:spPr>
            <a:xfrm>
              <a:off x="0" y="0"/>
              <a:ext cx="3365500" cy="1524000"/>
            </a:xfrm>
            <a:prstGeom prst="roundRect">
              <a:avLst>
                <a:gd name="adj" fmla="val 12500"/>
              </a:avLst>
            </a:prstGeom>
            <a:solidFill>
              <a:srgbClr val="FF4013"/>
            </a:solidFill>
            <a:ln w="25400" cap="flat">
              <a:solidFill>
                <a:srgbClr val="000000"/>
              </a:solidFill>
              <a:prstDash val="solid"/>
              <a:miter lim="400000"/>
            </a:ln>
            <a:effectLst/>
          </p:spPr>
          <p:txBody>
            <a:bodyPr wrap="square" lIns="0" tIns="0" rIns="0" bIns="0" numCol="1" anchor="ctr">
              <a:noAutofit/>
            </a:bodyPr>
            <a:lstStyle/>
            <a:p>
              <a:pPr lvl="0" defTabSz="584200">
                <a:defRPr sz="2200">
                  <a:solidFill>
                    <a:srgbClr val="1A0A53"/>
                  </a:solidFill>
                  <a:latin typeface="+mn-lt"/>
                  <a:ea typeface="+mn-ea"/>
                  <a:cs typeface="+mn-cs"/>
                  <a:sym typeface="Myriad Pro Condensed"/>
                </a:defRPr>
              </a:pPr>
            </a:p>
          </p:txBody>
        </p:sp>
        <p:sp>
          <p:nvSpPr>
            <p:cNvPr id="369" name="Shape 369"/>
            <p:cNvSpPr/>
            <p:nvPr/>
          </p:nvSpPr>
          <p:spPr>
            <a:xfrm>
              <a:off x="178143" y="32900"/>
              <a:ext cx="1383615" cy="388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Archive Vault</a:t>
              </a:r>
            </a:p>
          </p:txBody>
        </p:sp>
        <p:sp>
          <p:nvSpPr>
            <p:cNvPr id="370" name="Shape 370"/>
            <p:cNvSpPr/>
            <p:nvPr/>
          </p:nvSpPr>
          <p:spPr>
            <a:xfrm>
              <a:off x="252818" y="358140"/>
              <a:ext cx="3049678" cy="1074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defTabSz="584200">
                <a:defRPr sz="1800">
                  <a:solidFill>
                    <a:srgbClr val="000000"/>
                  </a:solidFill>
                </a:defRPr>
              </a:pPr>
              <a:r>
                <a:rPr sz="2200">
                  <a:solidFill>
                    <a:srgbClr val="FFFFFF"/>
                  </a:solidFill>
                  <a:latin typeface="+mn-lt"/>
                  <a:ea typeface="+mn-ea"/>
                  <a:cs typeface="+mn-cs"/>
                  <a:sym typeface="Myriad Pro Condensed"/>
                </a:rPr>
                <a:t>- One local Copy, One remote copy</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locked down for 12 months</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accessible from file system</a:t>
              </a:r>
            </a:p>
          </p:txBody>
        </p:sp>
      </p:grpSp>
      <p:grpSp>
        <p:nvGrpSpPr>
          <p:cNvPr id="374" name="Group 374"/>
          <p:cNvGrpSpPr/>
          <p:nvPr/>
        </p:nvGrpSpPr>
        <p:grpSpPr>
          <a:xfrm>
            <a:off x="12496800" y="7870918"/>
            <a:ext cx="558800" cy="2235202"/>
            <a:chOff x="0" y="-1"/>
            <a:chExt cx="558800" cy="2235200"/>
          </a:xfrm>
        </p:grpSpPr>
        <p:sp>
          <p:nvSpPr>
            <p:cNvPr id="372" name="Shape 372"/>
            <p:cNvSpPr/>
            <p:nvPr/>
          </p:nvSpPr>
          <p:spPr>
            <a:xfrm>
              <a:off x="0" y="6682"/>
              <a:ext cx="558800" cy="2176570"/>
            </a:xfrm>
            <a:prstGeom prst="roundRect">
              <a:avLst>
                <a:gd name="adj" fmla="val 34091"/>
              </a:avLst>
            </a:prstGeom>
            <a:solidFill>
              <a:srgbClr val="E324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3" name="Shape 373"/>
            <p:cNvSpPr/>
            <p:nvPr/>
          </p:nvSpPr>
          <p:spPr>
            <a:xfrm rot="16199982">
              <a:off x="-843155" y="863599"/>
              <a:ext cx="2235200"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Archive</a:t>
              </a:r>
            </a:p>
          </p:txBody>
        </p:sp>
      </p:grpSp>
      <p:sp>
        <p:nvSpPr>
          <p:cNvPr id="375" name="Shape 375"/>
          <p:cNvSpPr/>
          <p:nvPr/>
        </p:nvSpPr>
        <p:spPr>
          <a:xfrm>
            <a:off x="4892188" y="11482459"/>
            <a:ext cx="2267479" cy="7072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LTO/ODA Library</a:t>
            </a:r>
          </a:p>
        </p:txBody>
      </p:sp>
      <p:pic>
        <p:nvPicPr>
          <p:cNvPr id="376" name="droppedImage.tiff"/>
          <p:cNvPicPr/>
          <p:nvPr/>
        </p:nvPicPr>
        <p:blipFill>
          <a:blip r:embed="rId8">
            <a:extLst/>
          </a:blip>
          <a:stretch>
            <a:fillRect/>
          </a:stretch>
        </p:blipFill>
        <p:spPr>
          <a:xfrm>
            <a:off x="4791545" y="9715545"/>
            <a:ext cx="2474914" cy="1819698"/>
          </a:xfrm>
          <a:prstGeom prst="rect">
            <a:avLst/>
          </a:prstGeom>
          <a:ln w="12700">
            <a:miter lim="400000"/>
          </a:ln>
        </p:spPr>
      </p:pic>
      <p:sp>
        <p:nvSpPr>
          <p:cNvPr id="377" name="Shape 377"/>
          <p:cNvSpPr/>
          <p:nvPr/>
        </p:nvSpPr>
        <p:spPr>
          <a:xfrm>
            <a:off x="6883400" y="6731000"/>
            <a:ext cx="31877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B00"/>
                </a:solidFill>
              </a:defRPr>
            </a:lvl1pPr>
          </a:lstStyle>
          <a:p>
            <a:pPr lvl="0">
              <a:defRPr sz="1800">
                <a:solidFill>
                  <a:srgbClr val="000000"/>
                </a:solidFill>
              </a:defRPr>
            </a:pPr>
            <a:r>
              <a:rPr sz="2400">
                <a:solidFill>
                  <a:srgbClr val="FFFB00"/>
                </a:solidFill>
              </a:rPr>
              <a:t>Send to LTO</a:t>
            </a:r>
          </a:p>
        </p:txBody>
      </p:sp>
      <p:sp>
        <p:nvSpPr>
          <p:cNvPr id="378" name="Shape 378"/>
          <p:cNvSpPr/>
          <p:nvPr/>
        </p:nvSpPr>
        <p:spPr>
          <a:xfrm flipV="1">
            <a:off x="20585110" y="6553200"/>
            <a:ext cx="2" cy="545745"/>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79" name="Shape 379"/>
          <p:cNvSpPr/>
          <p:nvPr/>
        </p:nvSpPr>
        <p:spPr>
          <a:xfrm flipV="1">
            <a:off x="20585110" y="8674100"/>
            <a:ext cx="2" cy="545745"/>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380" name="iStock_000020536780XSmall.jpg"/>
          <p:cNvPicPr/>
          <p:nvPr/>
        </p:nvPicPr>
        <p:blipFill>
          <a:blip r:embed="rId9">
            <a:extLst/>
          </a:blip>
          <a:stretch>
            <a:fillRect/>
          </a:stretch>
        </p:blipFill>
        <p:spPr>
          <a:xfrm>
            <a:off x="20099532" y="7550469"/>
            <a:ext cx="897219" cy="903505"/>
          </a:xfrm>
          <a:prstGeom prst="rect">
            <a:avLst/>
          </a:prstGeom>
          <a:ln w="12700">
            <a:miter lim="400000"/>
          </a:ln>
        </p:spPr>
      </p:pic>
      <p:sp>
        <p:nvSpPr>
          <p:cNvPr id="381" name="Shape 381"/>
          <p:cNvSpPr/>
          <p:nvPr/>
        </p:nvSpPr>
        <p:spPr>
          <a:xfrm>
            <a:off x="20865275" y="7648475"/>
            <a:ext cx="12573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lvl="0">
              <a:defRPr>
                <a:solidFill>
                  <a:srgbClr val="000000"/>
                </a:solidFill>
              </a:defRPr>
            </a:pPr>
            <a:r>
              <a:rPr>
                <a:solidFill>
                  <a:srgbClr val="FFFFFF"/>
                </a:solidFill>
              </a:rPr>
              <a:t>Internet</a:t>
            </a:r>
          </a:p>
        </p:txBody>
      </p:sp>
      <p:sp>
        <p:nvSpPr>
          <p:cNvPr id="382" name="Shape 382"/>
          <p:cNvSpPr/>
          <p:nvPr/>
        </p:nvSpPr>
        <p:spPr>
          <a:xfrm>
            <a:off x="12700000" y="6705600"/>
            <a:ext cx="7810500" cy="2971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 y="11092"/>
                </a:moveTo>
                <a:lnTo>
                  <a:pt x="0" y="0"/>
                </a:lnTo>
                <a:lnTo>
                  <a:pt x="21495" y="185"/>
                </a:lnTo>
                <a:lnTo>
                  <a:pt x="21495" y="4523"/>
                </a:lnTo>
                <a:cubicBezTo>
                  <a:pt x="21495" y="4523"/>
                  <a:pt x="20327" y="6368"/>
                  <a:pt x="20160" y="7200"/>
                </a:cubicBezTo>
                <a:cubicBezTo>
                  <a:pt x="19991" y="8042"/>
                  <a:pt x="19962" y="11309"/>
                  <a:pt x="20160" y="12185"/>
                </a:cubicBezTo>
                <a:cubicBezTo>
                  <a:pt x="20311" y="12851"/>
                  <a:pt x="21424" y="14308"/>
                  <a:pt x="21424" y="14308"/>
                </a:cubicBezTo>
                <a:lnTo>
                  <a:pt x="21506" y="17427"/>
                </a:lnTo>
                <a:lnTo>
                  <a:pt x="21600" y="21600"/>
                </a:lnTo>
              </a:path>
            </a:pathLst>
          </a:custGeom>
          <a:ln w="38100" cap="rnd">
            <a:solidFill>
              <a:srgbClr val="E32400"/>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383" name="Shape 383"/>
          <p:cNvSpPr/>
          <p:nvPr/>
        </p:nvSpPr>
        <p:spPr>
          <a:xfrm flipH="1">
            <a:off x="8641756" y="4394200"/>
            <a:ext cx="3946578" cy="51678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585" y="21600"/>
                </a:lnTo>
                <a:lnTo>
                  <a:pt x="8575" y="4509"/>
                </a:lnTo>
                <a:lnTo>
                  <a:pt x="21600" y="4509"/>
                </a:lnTo>
                <a:lnTo>
                  <a:pt x="21450" y="0"/>
                </a:lnTo>
              </a:path>
            </a:pathLst>
          </a:custGeom>
          <a:ln w="38100" cap="rnd">
            <a:solidFill>
              <a:srgbClr val="BE38F3"/>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384" name="Shape 384"/>
          <p:cNvSpPr/>
          <p:nvPr/>
        </p:nvSpPr>
        <p:spPr>
          <a:xfrm>
            <a:off x="5197700" y="4048004"/>
            <a:ext cx="1525997" cy="412195"/>
          </a:xfrm>
          <a:prstGeom prst="roundRect">
            <a:avLst>
              <a:gd name="adj" fmla="val 46216"/>
            </a:avLst>
          </a:prstGeom>
          <a:solidFill>
            <a:srgbClr val="613804"/>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5" name="Shape 385"/>
          <p:cNvSpPr/>
          <p:nvPr/>
        </p:nvSpPr>
        <p:spPr>
          <a:xfrm>
            <a:off x="5443606" y="4124545"/>
            <a:ext cx="1029259" cy="2806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Playout</a:t>
            </a:r>
          </a:p>
        </p:txBody>
      </p:sp>
      <p:sp>
        <p:nvSpPr>
          <p:cNvPr id="386" name="Shape 386"/>
          <p:cNvSpPr/>
          <p:nvPr/>
        </p:nvSpPr>
        <p:spPr>
          <a:xfrm flipH="1">
            <a:off x="6929228" y="4297469"/>
            <a:ext cx="876301" cy="1"/>
          </a:xfrm>
          <a:prstGeom prst="line">
            <a:avLst/>
          </a:prstGeom>
          <a:ln w="38100" cap="rnd">
            <a:solidFill>
              <a:srgbClr val="BE38F3"/>
            </a:solidFill>
            <a:custDash>
              <a:ds d="100000" sp="200000"/>
            </a:custDash>
            <a:miter lim="400000"/>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87" name="Shape 387"/>
          <p:cNvSpPr/>
          <p:nvPr/>
        </p:nvSpPr>
        <p:spPr>
          <a:xfrm flipH="1" flipV="1">
            <a:off x="9710415" y="4335697"/>
            <a:ext cx="1158591" cy="3745"/>
          </a:xfrm>
          <a:prstGeom prst="line">
            <a:avLst/>
          </a:prstGeom>
          <a:ln w="38100" cap="rnd">
            <a:solidFill>
              <a:srgbClr val="BE38F3"/>
            </a:solidFill>
            <a:custDash>
              <a:ds d="100000" sp="200000"/>
            </a:custDash>
            <a:miter lim="400000"/>
            <a:headEnd type="stealth"/>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88" name="Shape 388"/>
          <p:cNvSpPr/>
          <p:nvPr/>
        </p:nvSpPr>
        <p:spPr>
          <a:xfrm>
            <a:off x="777816" y="6121939"/>
            <a:ext cx="3440663" cy="1794212"/>
          </a:xfrm>
          <a:prstGeom prst="roundRect">
            <a:avLst>
              <a:gd name="adj" fmla="val 10617"/>
            </a:avLst>
          </a:prstGeom>
          <a:solidFill>
            <a:srgbClr val="669C35"/>
          </a:solidFill>
          <a:ln w="25400">
            <a:solidFill/>
            <a:miter lim="400000"/>
          </a:ln>
        </p:spPr>
        <p:txBody>
          <a:bodyPr lIns="0" tIns="0" rIns="0" bIns="0" anchor="ctr"/>
          <a:lstStyle/>
          <a:p>
            <a:pPr lvl="0" defTabSz="584200">
              <a:defRPr sz="2200">
                <a:solidFill>
                  <a:srgbClr val="1A0A53"/>
                </a:solidFill>
                <a:latin typeface="+mn-lt"/>
                <a:ea typeface="+mn-ea"/>
                <a:cs typeface="+mn-cs"/>
                <a:sym typeface="Myriad Pro Condensed"/>
              </a:defRPr>
            </a:pPr>
          </a:p>
        </p:txBody>
      </p:sp>
      <p:sp>
        <p:nvSpPr>
          <p:cNvPr id="389" name="Shape 389"/>
          <p:cNvSpPr/>
          <p:nvPr/>
        </p:nvSpPr>
        <p:spPr>
          <a:xfrm>
            <a:off x="744221" y="6238035"/>
            <a:ext cx="1772257" cy="506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Parking Vault</a:t>
            </a:r>
          </a:p>
        </p:txBody>
      </p:sp>
      <p:sp>
        <p:nvSpPr>
          <p:cNvPr id="390" name="Shape 390"/>
          <p:cNvSpPr/>
          <p:nvPr/>
        </p:nvSpPr>
        <p:spPr>
          <a:xfrm>
            <a:off x="976000" y="6523307"/>
            <a:ext cx="3035301"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lgn="l" defTabSz="584200">
              <a:defRPr sz="1800">
                <a:solidFill>
                  <a:srgbClr val="000000"/>
                </a:solidFill>
              </a:defRPr>
            </a:pPr>
            <a:r>
              <a:rPr sz="2200">
                <a:solidFill>
                  <a:srgbClr val="FFFFFF"/>
                </a:solidFill>
                <a:latin typeface="+mn-lt"/>
                <a:ea typeface="+mn-ea"/>
                <a:cs typeface="+mn-cs"/>
                <a:sym typeface="Myriad Pro Condensed"/>
              </a:rPr>
              <a:t>- Two local Copies</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locked down for 6 months</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accessible from file system</a:t>
            </a:r>
          </a:p>
        </p:txBody>
      </p:sp>
      <p:sp>
        <p:nvSpPr>
          <p:cNvPr id="391" name="Shape 391"/>
          <p:cNvSpPr/>
          <p:nvPr/>
        </p:nvSpPr>
        <p:spPr>
          <a:xfrm>
            <a:off x="784234" y="3484664"/>
            <a:ext cx="3390816" cy="1765301"/>
          </a:xfrm>
          <a:prstGeom prst="roundRect">
            <a:avLst>
              <a:gd name="adj" fmla="val 10791"/>
            </a:avLst>
          </a:prstGeom>
          <a:solidFill>
            <a:srgbClr val="0061FF"/>
          </a:solidFill>
          <a:ln w="12700">
            <a:miter lim="400000"/>
          </a:ln>
        </p:spPr>
        <p:txBody>
          <a:bodyPr lIns="0" tIns="0" rIns="0" bIns="0" anchor="ctr"/>
          <a:lstStyle/>
          <a:p>
            <a:pPr lvl="0">
              <a:defRPr sz="2200">
                <a:solidFill>
                  <a:srgbClr val="1A0A53"/>
                </a:solidFill>
                <a:latin typeface="+mn-lt"/>
                <a:ea typeface="+mn-ea"/>
                <a:cs typeface="+mn-cs"/>
                <a:sym typeface="Myriad Pro Condensed"/>
              </a:defRPr>
            </a:pPr>
          </a:p>
        </p:txBody>
      </p:sp>
      <p:sp>
        <p:nvSpPr>
          <p:cNvPr id="392" name="Shape 392"/>
          <p:cNvSpPr/>
          <p:nvPr/>
        </p:nvSpPr>
        <p:spPr>
          <a:xfrm>
            <a:off x="874298" y="3599077"/>
            <a:ext cx="1664370" cy="499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Rushes Vault</a:t>
            </a:r>
          </a:p>
        </p:txBody>
      </p:sp>
      <p:sp>
        <p:nvSpPr>
          <p:cNvPr id="393" name="Shape 393"/>
          <p:cNvSpPr/>
          <p:nvPr/>
        </p:nvSpPr>
        <p:spPr>
          <a:xfrm>
            <a:off x="1061612" y="3877092"/>
            <a:ext cx="2971801"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lgn="l" defTabSz="584200">
              <a:defRPr sz="1800">
                <a:solidFill>
                  <a:srgbClr val="000000"/>
                </a:solidFill>
              </a:defRPr>
            </a:pPr>
            <a:r>
              <a:rPr sz="2200">
                <a:solidFill>
                  <a:srgbClr val="FFFFFF"/>
                </a:solidFill>
                <a:latin typeface="+mn-lt"/>
                <a:ea typeface="+mn-ea"/>
                <a:cs typeface="+mn-cs"/>
                <a:sym typeface="Myriad Pro Condensed"/>
              </a:rPr>
              <a:t>- Two local Copies</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locked down for 6 months</a:t>
            </a:r>
            <a:endParaRPr sz="2200">
              <a:solidFill>
                <a:srgbClr val="FFFFFF"/>
              </a:solidFill>
              <a:latin typeface="+mn-lt"/>
              <a:ea typeface="+mn-ea"/>
              <a:cs typeface="+mn-cs"/>
              <a:sym typeface="Myriad Pro Condensed"/>
            </a:endParaRPr>
          </a:p>
          <a:p>
            <a:pPr lvl="0" algn="l" defTabSz="584200">
              <a:defRPr sz="1800">
                <a:solidFill>
                  <a:srgbClr val="000000"/>
                </a:solidFill>
              </a:defRPr>
            </a:pPr>
            <a:r>
              <a:rPr sz="2200">
                <a:solidFill>
                  <a:srgbClr val="FFFFFF"/>
                </a:solidFill>
                <a:latin typeface="+mn-lt"/>
                <a:ea typeface="+mn-ea"/>
                <a:cs typeface="+mn-cs"/>
                <a:sym typeface="Myriad Pro Condensed"/>
              </a:rPr>
              <a:t>- Data accessible from file system</a:t>
            </a:r>
          </a:p>
        </p:txBody>
      </p:sp>
      <p:sp>
        <p:nvSpPr>
          <p:cNvPr id="394" name="Shape 394"/>
          <p:cNvSpPr/>
          <p:nvPr/>
        </p:nvSpPr>
        <p:spPr>
          <a:xfrm>
            <a:off x="16326891" y="7530365"/>
            <a:ext cx="1666036" cy="412195"/>
          </a:xfrm>
          <a:prstGeom prst="roundRect">
            <a:avLst>
              <a:gd name="adj" fmla="val 46216"/>
            </a:avLst>
          </a:prstGeom>
          <a:solidFill>
            <a:srgbClr val="00A6AC"/>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5" name="Shape 395"/>
          <p:cNvSpPr/>
          <p:nvPr/>
        </p:nvSpPr>
        <p:spPr>
          <a:xfrm>
            <a:off x="16681349" y="7532546"/>
            <a:ext cx="957120" cy="3944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Any NLE</a:t>
            </a:r>
          </a:p>
        </p:txBody>
      </p:sp>
      <p:sp>
        <p:nvSpPr>
          <p:cNvPr id="396" name="Shape 396"/>
          <p:cNvSpPr/>
          <p:nvPr/>
        </p:nvSpPr>
        <p:spPr>
          <a:xfrm>
            <a:off x="16502322" y="5040886"/>
            <a:ext cx="1750373" cy="412194"/>
          </a:xfrm>
          <a:prstGeom prst="roundRect">
            <a:avLst>
              <a:gd name="adj" fmla="val 46216"/>
            </a:avLst>
          </a:prstGeom>
          <a:solidFill>
            <a:srgbClr val="0B5D12"/>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 name="Shape 397"/>
          <p:cNvSpPr/>
          <p:nvPr/>
        </p:nvSpPr>
        <p:spPr>
          <a:xfrm>
            <a:off x="16910597" y="5106663"/>
            <a:ext cx="1029258" cy="280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edit</a:t>
            </a:r>
          </a:p>
        </p:txBody>
      </p:sp>
      <p:grpSp>
        <p:nvGrpSpPr>
          <p:cNvPr id="400" name="Group 400"/>
          <p:cNvGrpSpPr/>
          <p:nvPr/>
        </p:nvGrpSpPr>
        <p:grpSpPr>
          <a:xfrm>
            <a:off x="7818228" y="4144408"/>
            <a:ext cx="1775773" cy="408941"/>
            <a:chOff x="0" y="0"/>
            <a:chExt cx="1775771" cy="408939"/>
          </a:xfrm>
        </p:grpSpPr>
        <p:sp>
          <p:nvSpPr>
            <p:cNvPr id="398" name="Shape 398"/>
            <p:cNvSpPr/>
            <p:nvPr/>
          </p:nvSpPr>
          <p:spPr>
            <a:xfrm>
              <a:off x="0" y="0"/>
              <a:ext cx="1775772" cy="408940"/>
            </a:xfrm>
            <a:prstGeom prst="roundRect">
              <a:avLst>
                <a:gd name="adj" fmla="val 46216"/>
              </a:avLst>
            </a:prstGeom>
            <a:solidFill>
              <a:srgbClr val="5747C1"/>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 name="Shape 399"/>
            <p:cNvSpPr/>
            <p:nvPr/>
          </p:nvSpPr>
          <p:spPr>
            <a:xfrm>
              <a:off x="377319" y="65256"/>
              <a:ext cx="1021133" cy="27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Transcode</a:t>
              </a:r>
            </a:p>
          </p:txBody>
        </p:sp>
      </p:grpSp>
      <p:sp>
        <p:nvSpPr>
          <p:cNvPr id="401" name="Shape 401"/>
          <p:cNvSpPr/>
          <p:nvPr/>
        </p:nvSpPr>
        <p:spPr>
          <a:xfrm>
            <a:off x="18676060" y="10968749"/>
            <a:ext cx="3816516" cy="2270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000">
                <a:solidFill>
                  <a:srgbClr val="FFFFFF"/>
                </a:solidFill>
                <a:latin typeface="+mn-lt"/>
                <a:ea typeface="+mn-ea"/>
                <a:cs typeface="+mn-cs"/>
                <a:sym typeface="Myriad Pro Condensed"/>
              </a:rPr>
              <a:t>Remote MatrixStore for </a:t>
            </a:r>
            <a:endParaRPr sz="4000">
              <a:solidFill>
                <a:srgbClr val="FFFFFF"/>
              </a:solidFill>
              <a:latin typeface="+mn-lt"/>
              <a:ea typeface="+mn-ea"/>
              <a:cs typeface="+mn-cs"/>
              <a:sym typeface="Myriad Pro Condensed"/>
            </a:endParaRPr>
          </a:p>
          <a:p>
            <a:pPr lvl="0" algn="l">
              <a:defRPr sz="1800">
                <a:solidFill>
                  <a:srgbClr val="000000"/>
                </a:solidFill>
              </a:defRPr>
            </a:pPr>
            <a:r>
              <a:rPr sz="4000">
                <a:solidFill>
                  <a:srgbClr val="FFFFFF"/>
                </a:solidFill>
                <a:latin typeface="+mn-lt"/>
                <a:ea typeface="+mn-ea"/>
                <a:cs typeface="+mn-cs"/>
                <a:sym typeface="Myriad Pro Condensed"/>
              </a:rPr>
              <a:t>Disaster Recovery &amp;</a:t>
            </a:r>
            <a:endParaRPr sz="4000">
              <a:solidFill>
                <a:srgbClr val="FFFFFF"/>
              </a:solidFill>
              <a:latin typeface="+mn-lt"/>
              <a:ea typeface="+mn-ea"/>
              <a:cs typeface="+mn-cs"/>
              <a:sym typeface="Myriad Pro Condensed"/>
            </a:endParaRPr>
          </a:p>
          <a:p>
            <a:pPr lvl="0" algn="l">
              <a:defRPr sz="1800">
                <a:solidFill>
                  <a:srgbClr val="000000"/>
                </a:solidFill>
              </a:defRPr>
            </a:pPr>
            <a:r>
              <a:rPr sz="4000">
                <a:solidFill>
                  <a:srgbClr val="FFFFFF"/>
                </a:solidFill>
                <a:latin typeface="+mn-lt"/>
                <a:ea typeface="+mn-ea"/>
                <a:cs typeface="+mn-cs"/>
                <a:sym typeface="Myriad Pro Condensed"/>
              </a:rPr>
              <a:t>Business Continuity</a:t>
            </a:r>
            <a:endParaRPr sz="4000">
              <a:solidFill>
                <a:srgbClr val="FFFFFF"/>
              </a:solidFill>
              <a:latin typeface="+mn-lt"/>
              <a:ea typeface="+mn-ea"/>
              <a:cs typeface="+mn-cs"/>
              <a:sym typeface="Myriad Pro Condensed"/>
            </a:endParaRPr>
          </a:p>
          <a:p>
            <a:pPr lvl="0" algn="l">
              <a:defRPr sz="1800">
                <a:solidFill>
                  <a:srgbClr val="000000"/>
                </a:solidFill>
              </a:defRPr>
            </a:pPr>
            <a:r>
              <a:rPr sz="2600">
                <a:solidFill>
                  <a:srgbClr val="FFFFFF"/>
                </a:solidFill>
                <a:latin typeface="+mn-lt"/>
                <a:ea typeface="+mn-ea"/>
                <a:cs typeface="+mn-cs"/>
                <a:sym typeface="Myriad Pro Condensed"/>
              </a:rPr>
              <a:t>(more details later in presentation)</a:t>
            </a:r>
          </a:p>
        </p:txBody>
      </p:sp>
    </p:spTree>
  </p:cSld>
  <p:clrMapOvr>
    <a:masterClrMapping/>
  </p:clrMapOvr>
  <p:transition spd="fast"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nvSpPr>
        <p:spPr>
          <a:xfrm>
            <a:off x="6978650" y="5444926"/>
            <a:ext cx="10426700" cy="140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Who uses it and how?</a:t>
            </a:r>
          </a:p>
        </p:txBody>
      </p:sp>
    </p:spTree>
  </p:cSld>
  <p:clrMapOvr>
    <a:masterClrMapping/>
  </p:clrMapOvr>
  <p:transition spd="med"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909317" y="-15641"/>
            <a:ext cx="25443838" cy="2653553"/>
          </a:xfrm>
          <a:prstGeom prst="rect">
            <a:avLst/>
          </a:prstGeom>
          <a:solidFill>
            <a:srgbClr val="FFFFFF"/>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 name="Shape 408"/>
          <p:cNvSpPr/>
          <p:nvPr/>
        </p:nvSpPr>
        <p:spPr>
          <a:xfrm flipV="1">
            <a:off x="20243961" y="8547241"/>
            <a:ext cx="1" cy="1133129"/>
          </a:xfrm>
          <a:prstGeom prst="line">
            <a:avLst/>
          </a:prstGeom>
          <a:ln w="25400">
            <a:solidFill>
              <a:srgbClr val="FFFFFF"/>
            </a:solidFill>
            <a:miter lim="400000"/>
          </a:ln>
        </p:spPr>
        <p:txBody>
          <a:bodyPr lIns="50800" tIns="50800" rIns="50800" bIns="5080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 name="Shape 409"/>
          <p:cNvSpPr/>
          <p:nvPr/>
        </p:nvSpPr>
        <p:spPr>
          <a:xfrm flipV="1">
            <a:off x="14673298" y="7485656"/>
            <a:ext cx="3757915" cy="1"/>
          </a:xfrm>
          <a:prstGeom prst="line">
            <a:avLst/>
          </a:prstGeom>
          <a:ln w="25400">
            <a:solidFill>
              <a:srgbClr val="FFFFFF"/>
            </a:solidFill>
            <a:miter lim="400000"/>
          </a:ln>
        </p:spPr>
        <p:txBody>
          <a:bodyPr lIns="50800" tIns="50800" rIns="50800" bIns="5080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 name="Shape 410"/>
          <p:cNvSpPr/>
          <p:nvPr/>
        </p:nvSpPr>
        <p:spPr>
          <a:xfrm>
            <a:off x="18084719" y="4024793"/>
            <a:ext cx="4270320" cy="4702057"/>
          </a:xfrm>
          <a:prstGeom prst="roundRect">
            <a:avLst>
              <a:gd name="adj" fmla="val 21322"/>
            </a:avLst>
          </a:prstGeom>
          <a:solidFill>
            <a:srgbClr val="1497FC"/>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 name="Shape 411"/>
          <p:cNvSpPr/>
          <p:nvPr/>
        </p:nvSpPr>
        <p:spPr>
          <a:xfrm>
            <a:off x="6371232" y="3876377"/>
            <a:ext cx="8725098" cy="6070040"/>
          </a:xfrm>
          <a:prstGeom prst="roundRect">
            <a:avLst>
              <a:gd name="adj" fmla="val 15000"/>
            </a:avLst>
          </a:prstGeom>
          <a:blipFill>
            <a:blip r:embed="rId3"/>
          </a:blipFill>
          <a:ln w="12700">
            <a:miter lim="400000"/>
          </a:ln>
        </p:spPr>
        <p:txBody>
          <a:bodyPr lIns="50800" tIns="50800" rIns="50800" bIns="5080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 name="Shape 412"/>
          <p:cNvSpPr/>
          <p:nvPr/>
        </p:nvSpPr>
        <p:spPr>
          <a:xfrm>
            <a:off x="19426789" y="7772404"/>
            <a:ext cx="1586180"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pic>
        <p:nvPicPr>
          <p:cNvPr id="413" name="untitled-1.jpg"/>
          <p:cNvPicPr/>
          <p:nvPr/>
        </p:nvPicPr>
        <p:blipFill>
          <a:blip r:embed="rId4">
            <a:extLst/>
          </a:blip>
          <a:stretch>
            <a:fillRect/>
          </a:stretch>
        </p:blipFill>
        <p:spPr>
          <a:xfrm>
            <a:off x="18905046" y="5926754"/>
            <a:ext cx="2679701" cy="1789279"/>
          </a:xfrm>
          <a:prstGeom prst="rect">
            <a:avLst/>
          </a:prstGeom>
          <a:ln w="12700">
            <a:miter lim="400000"/>
          </a:ln>
        </p:spPr>
      </p:pic>
      <p:pic>
        <p:nvPicPr>
          <p:cNvPr id="414" name="untitled-1.jpg"/>
          <p:cNvPicPr/>
          <p:nvPr/>
        </p:nvPicPr>
        <p:blipFill>
          <a:blip r:embed="rId5">
            <a:extLst/>
          </a:blip>
          <a:stretch>
            <a:fillRect/>
          </a:stretch>
        </p:blipFill>
        <p:spPr>
          <a:xfrm>
            <a:off x="18884112" y="4463176"/>
            <a:ext cx="2734470" cy="1798422"/>
          </a:xfrm>
          <a:prstGeom prst="rect">
            <a:avLst/>
          </a:prstGeom>
          <a:ln w="12700">
            <a:miter lim="400000"/>
          </a:ln>
        </p:spPr>
      </p:pic>
      <p:sp>
        <p:nvSpPr>
          <p:cNvPr id="415" name="Shape 415"/>
          <p:cNvSpPr/>
          <p:nvPr/>
        </p:nvSpPr>
        <p:spPr>
          <a:xfrm>
            <a:off x="11920188" y="4860582"/>
            <a:ext cx="24765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Production Storage</a:t>
            </a:r>
          </a:p>
        </p:txBody>
      </p:sp>
      <p:grpSp>
        <p:nvGrpSpPr>
          <p:cNvPr id="434" name="Group 434"/>
          <p:cNvGrpSpPr/>
          <p:nvPr/>
        </p:nvGrpSpPr>
        <p:grpSpPr>
          <a:xfrm>
            <a:off x="11955757" y="5477100"/>
            <a:ext cx="2350688" cy="834481"/>
            <a:chOff x="0" y="0"/>
            <a:chExt cx="2350687" cy="834479"/>
          </a:xfrm>
        </p:grpSpPr>
        <p:sp>
          <p:nvSpPr>
            <p:cNvPr id="416" name="Shape 416"/>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7" name="Shape 417"/>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8" name="Shape 418"/>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9" name="Shape 419"/>
            <p:cNvSpPr/>
            <p:nvPr/>
          </p:nvSpPr>
          <p:spPr>
            <a:xfrm>
              <a:off x="264278"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 name="Shape 420"/>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 name="Shape 421"/>
            <p:cNvSpPr/>
            <p:nvPr/>
          </p:nvSpPr>
          <p:spPr>
            <a:xfrm>
              <a:off x="264278"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2" name="Shape 422"/>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3" name="Shape 423"/>
            <p:cNvSpPr/>
            <p:nvPr/>
          </p:nvSpPr>
          <p:spPr>
            <a:xfrm>
              <a:off x="722359"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 name="Shape 424"/>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 name="Shape 425"/>
            <p:cNvSpPr/>
            <p:nvPr/>
          </p:nvSpPr>
          <p:spPr>
            <a:xfrm>
              <a:off x="722359"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 name="Shape 426"/>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 name="Shape 427"/>
            <p:cNvSpPr/>
            <p:nvPr/>
          </p:nvSpPr>
          <p:spPr>
            <a:xfrm>
              <a:off x="1180441"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 name="Shape 428"/>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 name="Shape 429"/>
            <p:cNvSpPr/>
            <p:nvPr/>
          </p:nvSpPr>
          <p:spPr>
            <a:xfrm>
              <a:off x="1180441"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 name="Shape 430"/>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 name="Shape 431"/>
            <p:cNvSpPr/>
            <p:nvPr/>
          </p:nvSpPr>
          <p:spPr>
            <a:xfrm>
              <a:off x="1638524"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2" name="Shape 432"/>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3" name="Shape 433"/>
            <p:cNvSpPr/>
            <p:nvPr/>
          </p:nvSpPr>
          <p:spPr>
            <a:xfrm>
              <a:off x="1638524"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53" name="Group 453"/>
          <p:cNvGrpSpPr/>
          <p:nvPr/>
        </p:nvGrpSpPr>
        <p:grpSpPr>
          <a:xfrm>
            <a:off x="11955757" y="6296126"/>
            <a:ext cx="2350688" cy="834480"/>
            <a:chOff x="0" y="0"/>
            <a:chExt cx="2350687" cy="834479"/>
          </a:xfrm>
        </p:grpSpPr>
        <p:sp>
          <p:nvSpPr>
            <p:cNvPr id="435" name="Shape 435"/>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 name="Shape 436"/>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 name="Shape 437"/>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 name="Shape 438"/>
            <p:cNvSpPr/>
            <p:nvPr/>
          </p:nvSpPr>
          <p:spPr>
            <a:xfrm>
              <a:off x="264278"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 name="Shape 439"/>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 name="Shape 440"/>
            <p:cNvSpPr/>
            <p:nvPr/>
          </p:nvSpPr>
          <p:spPr>
            <a:xfrm>
              <a:off x="264278"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 name="Shape 441"/>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 name="Shape 442"/>
            <p:cNvSpPr/>
            <p:nvPr/>
          </p:nvSpPr>
          <p:spPr>
            <a:xfrm>
              <a:off x="722359"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 name="Shape 443"/>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4" name="Shape 444"/>
            <p:cNvSpPr/>
            <p:nvPr/>
          </p:nvSpPr>
          <p:spPr>
            <a:xfrm>
              <a:off x="722359"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 name="Shape 445"/>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6" name="Shape 446"/>
            <p:cNvSpPr/>
            <p:nvPr/>
          </p:nvSpPr>
          <p:spPr>
            <a:xfrm>
              <a:off x="1180441"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7" name="Shape 447"/>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8" name="Shape 448"/>
            <p:cNvSpPr/>
            <p:nvPr/>
          </p:nvSpPr>
          <p:spPr>
            <a:xfrm>
              <a:off x="1180441"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9" name="Shape 449"/>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0" name="Shape 450"/>
            <p:cNvSpPr/>
            <p:nvPr/>
          </p:nvSpPr>
          <p:spPr>
            <a:xfrm>
              <a:off x="1638524"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1" name="Shape 451"/>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2" name="Shape 452"/>
            <p:cNvSpPr/>
            <p:nvPr/>
          </p:nvSpPr>
          <p:spPr>
            <a:xfrm>
              <a:off x="1638524"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56" name="Group 456"/>
          <p:cNvGrpSpPr/>
          <p:nvPr/>
        </p:nvGrpSpPr>
        <p:grpSpPr>
          <a:xfrm>
            <a:off x="19775161" y="4979878"/>
            <a:ext cx="757167" cy="2534513"/>
            <a:chOff x="0" y="0"/>
            <a:chExt cx="757165" cy="2534511"/>
          </a:xfrm>
        </p:grpSpPr>
        <p:sp>
          <p:nvSpPr>
            <p:cNvPr id="454" name="Shape 454"/>
            <p:cNvSpPr/>
            <p:nvPr/>
          </p:nvSpPr>
          <p:spPr>
            <a:xfrm>
              <a:off x="0" y="0"/>
              <a:ext cx="757166" cy="2534512"/>
            </a:xfrm>
            <a:prstGeom prst="roundRect">
              <a:avLst>
                <a:gd name="adj" fmla="val 15789"/>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5" name="Shape 455"/>
            <p:cNvSpPr/>
            <p:nvPr/>
          </p:nvSpPr>
          <p:spPr>
            <a:xfrm rot="16199993">
              <a:off x="-526199" y="1060364"/>
              <a:ext cx="1833138" cy="47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Video Vault</a:t>
              </a:r>
            </a:p>
          </p:txBody>
        </p:sp>
      </p:grpSp>
      <p:sp>
        <p:nvSpPr>
          <p:cNvPr id="457" name="Shape 457"/>
          <p:cNvSpPr/>
          <p:nvPr/>
        </p:nvSpPr>
        <p:spPr>
          <a:xfrm>
            <a:off x="7600906" y="6693792"/>
            <a:ext cx="1525997" cy="412195"/>
          </a:xfrm>
          <a:prstGeom prst="roundRect">
            <a:avLst>
              <a:gd name="adj" fmla="val 46216"/>
            </a:avLst>
          </a:prstGeom>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458" name="ds128128.png"/>
          <p:cNvPicPr/>
          <p:nvPr/>
        </p:nvPicPr>
        <p:blipFill>
          <a:blip r:embed="rId6">
            <a:extLst/>
          </a:blip>
          <a:stretch>
            <a:fillRect/>
          </a:stretch>
        </p:blipFill>
        <p:spPr>
          <a:xfrm>
            <a:off x="8657511" y="6308045"/>
            <a:ext cx="330201" cy="330201"/>
          </a:xfrm>
          <a:prstGeom prst="rect">
            <a:avLst/>
          </a:prstGeom>
          <a:ln w="12700">
            <a:miter lim="400000"/>
          </a:ln>
        </p:spPr>
      </p:pic>
      <p:sp>
        <p:nvSpPr>
          <p:cNvPr id="459" name="Shape 459"/>
          <p:cNvSpPr/>
          <p:nvPr/>
        </p:nvSpPr>
        <p:spPr>
          <a:xfrm>
            <a:off x="7820220" y="6712746"/>
            <a:ext cx="1053167" cy="397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DropSpot</a:t>
            </a:r>
          </a:p>
        </p:txBody>
      </p:sp>
      <p:pic>
        <p:nvPicPr>
          <p:cNvPr id="460" name="blue_512x512.png"/>
          <p:cNvPicPr/>
          <p:nvPr/>
        </p:nvPicPr>
        <p:blipFill>
          <a:blip r:embed="rId7">
            <a:extLst/>
          </a:blip>
          <a:stretch>
            <a:fillRect/>
          </a:stretch>
        </p:blipFill>
        <p:spPr>
          <a:xfrm>
            <a:off x="8306765" y="6308045"/>
            <a:ext cx="330201" cy="330201"/>
          </a:xfrm>
          <a:prstGeom prst="rect">
            <a:avLst/>
          </a:prstGeom>
          <a:ln w="12700">
            <a:miter lim="400000"/>
          </a:ln>
        </p:spPr>
      </p:pic>
      <p:sp>
        <p:nvSpPr>
          <p:cNvPr id="461" name="Shape 461"/>
          <p:cNvSpPr/>
          <p:nvPr/>
        </p:nvSpPr>
        <p:spPr>
          <a:xfrm flipH="1">
            <a:off x="6706720" y="8055689"/>
            <a:ext cx="7689968" cy="2"/>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2" name="Shape 462"/>
          <p:cNvSpPr/>
          <p:nvPr/>
        </p:nvSpPr>
        <p:spPr>
          <a:xfrm flipH="1" flipV="1">
            <a:off x="8773109" y="6809936"/>
            <a:ext cx="20534" cy="2107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3" name="Shape 463"/>
          <p:cNvSpPr/>
          <p:nvPr/>
        </p:nvSpPr>
        <p:spPr>
          <a:xfrm flipV="1">
            <a:off x="7471038" y="7797266"/>
            <a:ext cx="19918" cy="21652"/>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4" name="Shape 464"/>
          <p:cNvSpPr/>
          <p:nvPr/>
        </p:nvSpPr>
        <p:spPr>
          <a:xfrm flipH="1" flipV="1">
            <a:off x="13231613" y="7162146"/>
            <a:ext cx="21575" cy="89314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5" name="Shape 465"/>
          <p:cNvSpPr/>
          <p:nvPr/>
        </p:nvSpPr>
        <p:spPr>
          <a:xfrm flipV="1">
            <a:off x="12449099" y="8297923"/>
            <a:ext cx="19918" cy="21652"/>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6" name="Shape 466"/>
          <p:cNvSpPr/>
          <p:nvPr/>
        </p:nvSpPr>
        <p:spPr>
          <a:xfrm>
            <a:off x="20786497" y="5274922"/>
            <a:ext cx="590991" cy="2201799"/>
          </a:xfrm>
          <a:prstGeom prst="roundRect">
            <a:avLst>
              <a:gd name="adj" fmla="val 17685"/>
            </a:avLst>
          </a:prstGeom>
          <a:gradFill>
            <a:gsLst>
              <a:gs pos="0">
                <a:srgbClr val="0065C1">
                  <a:alpha val="50000"/>
                </a:srgbClr>
              </a:gs>
              <a:gs pos="100000">
                <a:srgbClr val="00397A">
                  <a:alpha val="50000"/>
                </a:srgbClr>
              </a:gs>
            </a:gsLst>
            <a:lin ang="5400000"/>
          </a:gradFill>
          <a:ln w="25400">
            <a:solidFill>
              <a:srgbClr val="000000">
                <a:alpha val="50000"/>
              </a:srgbClr>
            </a:solidFill>
            <a:miter lim="400000"/>
          </a:ln>
        </p:spPr>
        <p:txBody>
          <a:bodyPr lIns="0" tIns="0" rIns="0" bIns="0" anchor="ct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7" name="Shape 467"/>
          <p:cNvSpPr/>
          <p:nvPr/>
        </p:nvSpPr>
        <p:spPr>
          <a:xfrm rot="16199980">
            <a:off x="20251667" y="6084722"/>
            <a:ext cx="1660669" cy="575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Graphics</a:t>
            </a:r>
          </a:p>
        </p:txBody>
      </p:sp>
      <p:sp>
        <p:nvSpPr>
          <p:cNvPr id="468" name="Shape 468"/>
          <p:cNvSpPr/>
          <p:nvPr/>
        </p:nvSpPr>
        <p:spPr>
          <a:xfrm>
            <a:off x="1238687" y="4174535"/>
            <a:ext cx="4610101" cy="438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FFFFFF"/>
                </a:solidFill>
                <a:latin typeface="+mn-lt"/>
                <a:ea typeface="+mn-ea"/>
                <a:cs typeface="+mn-cs"/>
                <a:sym typeface="Myriad Pro Condensed"/>
              </a:rPr>
              <a:t>Using DropSpot (with Forms) or a MAM like Cantemo Portal. Content is sent to MatrixStore which can be hosted locally or in a remote data centre.</a:t>
            </a:r>
            <a:endParaRPr sz="3600">
              <a:solidFill>
                <a:srgbClr val="FFFFFF"/>
              </a:solidFill>
              <a:latin typeface="+mn-lt"/>
              <a:ea typeface="+mn-ea"/>
              <a:cs typeface="+mn-cs"/>
              <a:sym typeface="Myriad Pro Condensed"/>
            </a:endParaRPr>
          </a:p>
          <a:p>
            <a:pPr lvl="0" algn="l">
              <a:defRPr sz="1800">
                <a:solidFill>
                  <a:srgbClr val="000000"/>
                </a:solidFill>
              </a:defRPr>
            </a:pP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Optionally (Guardian) you can replicate vaults to a 3rd location</a:t>
            </a:r>
          </a:p>
        </p:txBody>
      </p:sp>
      <p:sp>
        <p:nvSpPr>
          <p:cNvPr id="469" name="Shape 469"/>
          <p:cNvSpPr/>
          <p:nvPr/>
        </p:nvSpPr>
        <p:spPr>
          <a:xfrm>
            <a:off x="1261370" y="3273948"/>
            <a:ext cx="451393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Nearline and Offsite Archive</a:t>
            </a:r>
          </a:p>
        </p:txBody>
      </p:sp>
      <p:sp>
        <p:nvSpPr>
          <p:cNvPr id="470" name="Shape 470"/>
          <p:cNvSpPr/>
          <p:nvPr/>
        </p:nvSpPr>
        <p:spPr>
          <a:xfrm>
            <a:off x="1238687" y="9624659"/>
            <a:ext cx="4610101" cy="165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Use DropSpot to ingest and add metadata. Use MXFS to browse content in the nearline.</a:t>
            </a:r>
          </a:p>
        </p:txBody>
      </p:sp>
      <p:sp>
        <p:nvSpPr>
          <p:cNvPr id="471" name="Shape 471"/>
          <p:cNvSpPr/>
          <p:nvPr/>
        </p:nvSpPr>
        <p:spPr>
          <a:xfrm>
            <a:off x="1238687" y="9084909"/>
            <a:ext cx="336727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Re-Purpose Location</a:t>
            </a:r>
          </a:p>
        </p:txBody>
      </p:sp>
      <p:grpSp>
        <p:nvGrpSpPr>
          <p:cNvPr id="474" name="Group 474"/>
          <p:cNvGrpSpPr/>
          <p:nvPr/>
        </p:nvGrpSpPr>
        <p:grpSpPr>
          <a:xfrm>
            <a:off x="9520309" y="6685716"/>
            <a:ext cx="1525997" cy="428346"/>
            <a:chOff x="0" y="0"/>
            <a:chExt cx="1525996" cy="428344"/>
          </a:xfrm>
        </p:grpSpPr>
        <p:sp>
          <p:nvSpPr>
            <p:cNvPr id="472" name="Shape 472"/>
            <p:cNvSpPr/>
            <p:nvPr/>
          </p:nvSpPr>
          <p:spPr>
            <a:xfrm>
              <a:off x="0" y="0"/>
              <a:ext cx="1525997" cy="412195"/>
            </a:xfrm>
            <a:prstGeom prst="roundRect">
              <a:avLst>
                <a:gd name="adj" fmla="val 46216"/>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3" name="Shape 473"/>
            <p:cNvSpPr/>
            <p:nvPr/>
          </p:nvSpPr>
          <p:spPr>
            <a:xfrm>
              <a:off x="19214" y="31043"/>
              <a:ext cx="1452980" cy="397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MAM</a:t>
              </a:r>
            </a:p>
          </p:txBody>
        </p:sp>
      </p:grpSp>
      <p:sp>
        <p:nvSpPr>
          <p:cNvPr id="475" name="Shape 475"/>
          <p:cNvSpPr/>
          <p:nvPr/>
        </p:nvSpPr>
        <p:spPr>
          <a:xfrm flipH="1" flipV="1">
            <a:off x="10347148" y="7162146"/>
            <a:ext cx="21575" cy="89314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76" name="Shape 476"/>
          <p:cNvSpPr/>
          <p:nvPr/>
        </p:nvSpPr>
        <p:spPr>
          <a:xfrm flipH="1" flipV="1">
            <a:off x="8353117" y="7162146"/>
            <a:ext cx="21575" cy="89314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77" name="Shape 477"/>
          <p:cNvSpPr/>
          <p:nvPr/>
        </p:nvSpPr>
        <p:spPr>
          <a:xfrm>
            <a:off x="7108553" y="9127454"/>
            <a:ext cx="299597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Central London Offices</a:t>
            </a:r>
          </a:p>
        </p:txBody>
      </p:sp>
      <p:sp>
        <p:nvSpPr>
          <p:cNvPr id="478" name="Shape 478"/>
          <p:cNvSpPr/>
          <p:nvPr/>
        </p:nvSpPr>
        <p:spPr>
          <a:xfrm>
            <a:off x="5734461" y="7952059"/>
            <a:ext cx="299597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network</a:t>
            </a:r>
          </a:p>
        </p:txBody>
      </p:sp>
      <p:sp>
        <p:nvSpPr>
          <p:cNvPr id="479" name="Shape 479"/>
          <p:cNvSpPr/>
          <p:nvPr/>
        </p:nvSpPr>
        <p:spPr>
          <a:xfrm>
            <a:off x="15479058" y="7033775"/>
            <a:ext cx="2095630" cy="4375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Dedicated Line</a:t>
            </a:r>
          </a:p>
        </p:txBody>
      </p:sp>
      <p:sp>
        <p:nvSpPr>
          <p:cNvPr id="480" name="Shape 480"/>
          <p:cNvSpPr/>
          <p:nvPr/>
        </p:nvSpPr>
        <p:spPr>
          <a:xfrm>
            <a:off x="18721644" y="7953148"/>
            <a:ext cx="299597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53585F"/>
                </a:solidFill>
              </a:defRPr>
            </a:lvl1pPr>
          </a:lstStyle>
          <a:p>
            <a:pPr lvl="0">
              <a:defRPr sz="1800">
                <a:solidFill>
                  <a:srgbClr val="000000"/>
                </a:solidFill>
              </a:defRPr>
            </a:pPr>
            <a:r>
              <a:rPr sz="2200">
                <a:solidFill>
                  <a:srgbClr val="53585F"/>
                </a:solidFill>
              </a:rPr>
              <a:t>Docklands</a:t>
            </a:r>
          </a:p>
        </p:txBody>
      </p:sp>
      <p:sp>
        <p:nvSpPr>
          <p:cNvPr id="481" name="Shape 481"/>
          <p:cNvSpPr/>
          <p:nvPr/>
        </p:nvSpPr>
        <p:spPr>
          <a:xfrm>
            <a:off x="18116196" y="9414469"/>
            <a:ext cx="4270320" cy="3349641"/>
          </a:xfrm>
          <a:prstGeom prst="roundRect">
            <a:avLst>
              <a:gd name="adj" fmla="val 27182"/>
            </a:avLst>
          </a:prstGeom>
          <a:solidFill>
            <a:srgbClr val="A6AAA8"/>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2" name="Shape 482"/>
          <p:cNvSpPr/>
          <p:nvPr/>
        </p:nvSpPr>
        <p:spPr>
          <a:xfrm>
            <a:off x="19458266" y="11809664"/>
            <a:ext cx="1586180"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pic>
        <p:nvPicPr>
          <p:cNvPr id="483" name="untitled-1.jpg"/>
          <p:cNvPicPr/>
          <p:nvPr/>
        </p:nvPicPr>
        <p:blipFill>
          <a:blip r:embed="rId8">
            <a:extLst/>
          </a:blip>
          <a:stretch>
            <a:fillRect/>
          </a:stretch>
        </p:blipFill>
        <p:spPr>
          <a:xfrm>
            <a:off x="18936523" y="9964015"/>
            <a:ext cx="2679701" cy="1789279"/>
          </a:xfrm>
          <a:prstGeom prst="rect">
            <a:avLst/>
          </a:prstGeom>
          <a:ln w="12700">
            <a:miter lim="400000"/>
          </a:ln>
        </p:spPr>
      </p:pic>
      <p:sp>
        <p:nvSpPr>
          <p:cNvPr id="484" name="Shape 484"/>
          <p:cNvSpPr/>
          <p:nvPr/>
        </p:nvSpPr>
        <p:spPr>
          <a:xfrm>
            <a:off x="19634502" y="10511754"/>
            <a:ext cx="1758316" cy="1155071"/>
          </a:xfrm>
          <a:prstGeom prst="roundRect">
            <a:avLst>
              <a:gd name="adj" fmla="val 12044"/>
            </a:avLst>
          </a:prstGeom>
          <a:solidFill>
            <a:srgbClr val="0061FF">
              <a:alpha val="50000"/>
            </a:srgbClr>
          </a:solidFill>
          <a:ln w="12700">
            <a:miter lim="400000"/>
          </a:ln>
        </p:spPr>
        <p:txBody>
          <a:bodyPr lIns="0" tIns="0" rIns="0" bIns="0" anchor="ct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5" name="Shape 485"/>
          <p:cNvSpPr/>
          <p:nvPr/>
        </p:nvSpPr>
        <p:spPr>
          <a:xfrm>
            <a:off x="19513788" y="10832800"/>
            <a:ext cx="1999743" cy="512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Video Vault</a:t>
            </a:r>
          </a:p>
        </p:txBody>
      </p:sp>
      <p:sp>
        <p:nvSpPr>
          <p:cNvPr id="486" name="Shape 486"/>
          <p:cNvSpPr/>
          <p:nvPr/>
        </p:nvSpPr>
        <p:spPr>
          <a:xfrm>
            <a:off x="18753121" y="11990409"/>
            <a:ext cx="299597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53585F"/>
                </a:solidFill>
              </a:defRPr>
            </a:lvl1pPr>
          </a:lstStyle>
          <a:p>
            <a:pPr lvl="0">
              <a:defRPr sz="1800">
                <a:solidFill>
                  <a:srgbClr val="000000"/>
                </a:solidFill>
              </a:defRPr>
            </a:pPr>
            <a:r>
              <a:rPr sz="2200">
                <a:solidFill>
                  <a:srgbClr val="53585F"/>
                </a:solidFill>
              </a:rPr>
              <a:t>Bracknell</a:t>
            </a:r>
          </a:p>
        </p:txBody>
      </p:sp>
      <p:sp>
        <p:nvSpPr>
          <p:cNvPr id="487" name="Shape 487"/>
          <p:cNvSpPr/>
          <p:nvPr/>
        </p:nvSpPr>
        <p:spPr>
          <a:xfrm>
            <a:off x="20237378" y="8851862"/>
            <a:ext cx="2095630" cy="4375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Dedicated Line</a:t>
            </a:r>
          </a:p>
        </p:txBody>
      </p:sp>
      <p:pic>
        <p:nvPicPr>
          <p:cNvPr id="488" name="pasted-image.png"/>
          <p:cNvPicPr/>
          <p:nvPr/>
        </p:nvPicPr>
        <p:blipFill>
          <a:blip r:embed="rId9">
            <a:extLst/>
          </a:blip>
          <a:stretch>
            <a:fillRect/>
          </a:stretch>
        </p:blipFill>
        <p:spPr>
          <a:xfrm>
            <a:off x="9783457" y="675211"/>
            <a:ext cx="7374175" cy="1566098"/>
          </a:xfrm>
          <a:prstGeom prst="rect">
            <a:avLst/>
          </a:prstGeom>
          <a:ln w="12700">
            <a:miter lim="400000"/>
          </a:ln>
        </p:spPr>
      </p:pic>
      <p:pic>
        <p:nvPicPr>
          <p:cNvPr id="489" name="pasted-image.png"/>
          <p:cNvPicPr/>
          <p:nvPr/>
        </p:nvPicPr>
        <p:blipFill>
          <a:blip r:embed="rId10">
            <a:extLst/>
          </a:blip>
          <a:stretch>
            <a:fillRect/>
          </a:stretch>
        </p:blipFill>
        <p:spPr>
          <a:xfrm>
            <a:off x="5696447" y="-57825"/>
            <a:ext cx="1915053" cy="2549312"/>
          </a:xfrm>
          <a:prstGeom prst="rect">
            <a:avLst/>
          </a:prstGeom>
          <a:ln w="12700">
            <a:miter lim="400000"/>
          </a:ln>
        </p:spPr>
      </p:pic>
    </p:spTree>
  </p:cSld>
  <p:clrMapOvr>
    <a:masterClrMapping/>
  </p:clrMapOvr>
  <p:transition spd="med"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nvSpPr>
        <p:spPr>
          <a:xfrm flipV="1">
            <a:off x="8454305" y="6424472"/>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494" name="droppedImage.png"/>
          <p:cNvPicPr/>
          <p:nvPr/>
        </p:nvPicPr>
        <p:blipFill>
          <a:blip r:embed="rId3">
            <a:extLst/>
          </a:blip>
          <a:stretch>
            <a:fillRect/>
          </a:stretch>
        </p:blipFill>
        <p:spPr>
          <a:xfrm>
            <a:off x="12761466" y="943462"/>
            <a:ext cx="2043114" cy="982267"/>
          </a:xfrm>
          <a:prstGeom prst="rect">
            <a:avLst/>
          </a:prstGeom>
          <a:ln w="12700">
            <a:miter lim="400000"/>
          </a:ln>
        </p:spPr>
      </p:pic>
      <p:sp>
        <p:nvSpPr>
          <p:cNvPr id="495" name="Shape 495"/>
          <p:cNvSpPr/>
          <p:nvPr/>
        </p:nvSpPr>
        <p:spPr>
          <a:xfrm>
            <a:off x="1219200" y="3276600"/>
            <a:ext cx="4610100" cy="438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FFFFFF"/>
                </a:solidFill>
                <a:latin typeface="+mn-lt"/>
                <a:ea typeface="+mn-ea"/>
                <a:cs typeface="+mn-cs"/>
                <a:sym typeface="Myriad Pro Condensed"/>
              </a:rPr>
              <a:t>Drag and Drop Clips/Projects</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into ‘To Be Archived’ or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‘To Be Restored’ Folder. </a:t>
            </a:r>
            <a:endParaRPr sz="3600">
              <a:solidFill>
                <a:srgbClr val="FFFFFF"/>
              </a:solidFill>
              <a:latin typeface="+mn-lt"/>
              <a:ea typeface="+mn-ea"/>
              <a:cs typeface="+mn-cs"/>
              <a:sym typeface="Myriad Pro Condensed"/>
            </a:endParaRPr>
          </a:p>
          <a:p>
            <a:pPr lvl="0" algn="l">
              <a:defRPr sz="1800">
                <a:solidFill>
                  <a:srgbClr val="000000"/>
                </a:solidFill>
              </a:defRPr>
            </a:pP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InterConnect moves the data to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and from MatrixStore in the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background updating Interplay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via the Web Services API.</a:t>
            </a:r>
          </a:p>
        </p:txBody>
      </p:sp>
      <p:sp>
        <p:nvSpPr>
          <p:cNvPr id="496" name="Shape 496"/>
          <p:cNvSpPr/>
          <p:nvPr/>
        </p:nvSpPr>
        <p:spPr>
          <a:xfrm>
            <a:off x="1219200" y="2755900"/>
            <a:ext cx="3537357"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Nearline for Interplay</a:t>
            </a:r>
          </a:p>
        </p:txBody>
      </p:sp>
      <p:sp>
        <p:nvSpPr>
          <p:cNvPr id="497" name="Shape 497"/>
          <p:cNvSpPr/>
          <p:nvPr/>
        </p:nvSpPr>
        <p:spPr>
          <a:xfrm>
            <a:off x="1219200" y="8704359"/>
            <a:ext cx="4610100" cy="165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Use DropSpot to ingest and add metadata. Use MXFS to browse content in the nearline.</a:t>
            </a:r>
          </a:p>
        </p:txBody>
      </p:sp>
      <p:sp>
        <p:nvSpPr>
          <p:cNvPr id="498" name="Shape 498"/>
          <p:cNvSpPr/>
          <p:nvPr/>
        </p:nvSpPr>
        <p:spPr>
          <a:xfrm>
            <a:off x="1219200" y="8164609"/>
            <a:ext cx="336727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Re-Purpose Location</a:t>
            </a:r>
          </a:p>
        </p:txBody>
      </p:sp>
      <p:sp>
        <p:nvSpPr>
          <p:cNvPr id="499" name="Shape 499"/>
          <p:cNvSpPr/>
          <p:nvPr/>
        </p:nvSpPr>
        <p:spPr>
          <a:xfrm>
            <a:off x="12954148" y="11670003"/>
            <a:ext cx="1586181"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pic>
        <p:nvPicPr>
          <p:cNvPr id="500" name="untitled-1.jpg"/>
          <p:cNvPicPr/>
          <p:nvPr/>
        </p:nvPicPr>
        <p:blipFill>
          <a:blip r:embed="rId4">
            <a:extLst/>
          </a:blip>
          <a:stretch>
            <a:fillRect/>
          </a:stretch>
        </p:blipFill>
        <p:spPr>
          <a:xfrm>
            <a:off x="12432406" y="9824353"/>
            <a:ext cx="2679701" cy="1789279"/>
          </a:xfrm>
          <a:prstGeom prst="rect">
            <a:avLst/>
          </a:prstGeom>
          <a:ln w="12700">
            <a:miter lim="400000"/>
          </a:ln>
        </p:spPr>
      </p:pic>
      <p:pic>
        <p:nvPicPr>
          <p:cNvPr id="501" name="untitled-1.jpg"/>
          <p:cNvPicPr/>
          <p:nvPr/>
        </p:nvPicPr>
        <p:blipFill>
          <a:blip r:embed="rId5">
            <a:extLst/>
          </a:blip>
          <a:stretch>
            <a:fillRect/>
          </a:stretch>
        </p:blipFill>
        <p:spPr>
          <a:xfrm>
            <a:off x="12411471" y="8360775"/>
            <a:ext cx="2734470" cy="1798422"/>
          </a:xfrm>
          <a:prstGeom prst="rect">
            <a:avLst/>
          </a:prstGeom>
          <a:ln w="12700">
            <a:miter lim="400000"/>
          </a:ln>
        </p:spPr>
      </p:pic>
      <p:pic>
        <p:nvPicPr>
          <p:cNvPr id="502" name="untitled-1.jpg"/>
          <p:cNvPicPr/>
          <p:nvPr/>
        </p:nvPicPr>
        <p:blipFill>
          <a:blip r:embed="rId6">
            <a:extLst/>
          </a:blip>
          <a:stretch>
            <a:fillRect/>
          </a:stretch>
        </p:blipFill>
        <p:spPr>
          <a:xfrm>
            <a:off x="12389552" y="6889220"/>
            <a:ext cx="2767807" cy="1818296"/>
          </a:xfrm>
          <a:prstGeom prst="rect">
            <a:avLst/>
          </a:prstGeom>
          <a:ln w="12700">
            <a:miter lim="400000"/>
          </a:ln>
        </p:spPr>
      </p:pic>
      <p:sp>
        <p:nvSpPr>
          <p:cNvPr id="503" name="Shape 503"/>
          <p:cNvSpPr/>
          <p:nvPr/>
        </p:nvSpPr>
        <p:spPr>
          <a:xfrm>
            <a:off x="12538429" y="2650071"/>
            <a:ext cx="24765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Production Storage</a:t>
            </a:r>
          </a:p>
        </p:txBody>
      </p:sp>
      <p:grpSp>
        <p:nvGrpSpPr>
          <p:cNvPr id="522" name="Group 522"/>
          <p:cNvGrpSpPr/>
          <p:nvPr/>
        </p:nvGrpSpPr>
        <p:grpSpPr>
          <a:xfrm>
            <a:off x="12573997" y="3266590"/>
            <a:ext cx="2350689" cy="834480"/>
            <a:chOff x="0" y="0"/>
            <a:chExt cx="2350687" cy="834479"/>
          </a:xfrm>
        </p:grpSpPr>
        <p:sp>
          <p:nvSpPr>
            <p:cNvPr id="504" name="Shape 504"/>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5" name="Shape 505"/>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6" name="Shape 506"/>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7" name="Shape 507"/>
            <p:cNvSpPr/>
            <p:nvPr/>
          </p:nvSpPr>
          <p:spPr>
            <a:xfrm>
              <a:off x="264278"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8" name="Shape 508"/>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9" name="Shape 509"/>
            <p:cNvSpPr/>
            <p:nvPr/>
          </p:nvSpPr>
          <p:spPr>
            <a:xfrm>
              <a:off x="264278"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0" name="Shape 510"/>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1" name="Shape 511"/>
            <p:cNvSpPr/>
            <p:nvPr/>
          </p:nvSpPr>
          <p:spPr>
            <a:xfrm>
              <a:off x="722359"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2" name="Shape 512"/>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3" name="Shape 513"/>
            <p:cNvSpPr/>
            <p:nvPr/>
          </p:nvSpPr>
          <p:spPr>
            <a:xfrm>
              <a:off x="722359"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4" name="Shape 514"/>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5" name="Shape 515"/>
            <p:cNvSpPr/>
            <p:nvPr/>
          </p:nvSpPr>
          <p:spPr>
            <a:xfrm>
              <a:off x="1180441"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6" name="Shape 516"/>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7" name="Shape 517"/>
            <p:cNvSpPr/>
            <p:nvPr/>
          </p:nvSpPr>
          <p:spPr>
            <a:xfrm>
              <a:off x="1180441"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8" name="Shape 518"/>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9" name="Shape 519"/>
            <p:cNvSpPr/>
            <p:nvPr/>
          </p:nvSpPr>
          <p:spPr>
            <a:xfrm>
              <a:off x="1638524"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0" name="Shape 520"/>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1" name="Shape 521"/>
            <p:cNvSpPr/>
            <p:nvPr/>
          </p:nvSpPr>
          <p:spPr>
            <a:xfrm>
              <a:off x="1638524"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41" name="Group 541"/>
          <p:cNvGrpSpPr/>
          <p:nvPr/>
        </p:nvGrpSpPr>
        <p:grpSpPr>
          <a:xfrm>
            <a:off x="12573997" y="4085615"/>
            <a:ext cx="2350689" cy="834480"/>
            <a:chOff x="0" y="0"/>
            <a:chExt cx="2350687" cy="834479"/>
          </a:xfrm>
        </p:grpSpPr>
        <p:sp>
          <p:nvSpPr>
            <p:cNvPr id="523" name="Shape 523"/>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4" name="Shape 524"/>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5" name="Shape 525"/>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6" name="Shape 526"/>
            <p:cNvSpPr/>
            <p:nvPr/>
          </p:nvSpPr>
          <p:spPr>
            <a:xfrm>
              <a:off x="264278"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7" name="Shape 527"/>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8" name="Shape 528"/>
            <p:cNvSpPr/>
            <p:nvPr/>
          </p:nvSpPr>
          <p:spPr>
            <a:xfrm>
              <a:off x="264278"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9" name="Shape 529"/>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0" name="Shape 530"/>
            <p:cNvSpPr/>
            <p:nvPr/>
          </p:nvSpPr>
          <p:spPr>
            <a:xfrm>
              <a:off x="722359"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1" name="Shape 531"/>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2" name="Shape 532"/>
            <p:cNvSpPr/>
            <p:nvPr/>
          </p:nvSpPr>
          <p:spPr>
            <a:xfrm>
              <a:off x="722359"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3" name="Shape 533"/>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4" name="Shape 534"/>
            <p:cNvSpPr/>
            <p:nvPr/>
          </p:nvSpPr>
          <p:spPr>
            <a:xfrm>
              <a:off x="1180441"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5" name="Shape 535"/>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6" name="Shape 536"/>
            <p:cNvSpPr/>
            <p:nvPr/>
          </p:nvSpPr>
          <p:spPr>
            <a:xfrm>
              <a:off x="1180441"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7" name="Shape 537"/>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8" name="Shape 538"/>
            <p:cNvSpPr/>
            <p:nvPr/>
          </p:nvSpPr>
          <p:spPr>
            <a:xfrm>
              <a:off x="1638524"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9" name="Shape 539"/>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0" name="Shape 540"/>
            <p:cNvSpPr/>
            <p:nvPr/>
          </p:nvSpPr>
          <p:spPr>
            <a:xfrm>
              <a:off x="1638524"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44" name="Group 544"/>
          <p:cNvGrpSpPr/>
          <p:nvPr/>
        </p:nvGrpSpPr>
        <p:grpSpPr>
          <a:xfrm>
            <a:off x="13077854" y="7373389"/>
            <a:ext cx="1206501" cy="4038601"/>
            <a:chOff x="0" y="0"/>
            <a:chExt cx="1206500" cy="4038600"/>
          </a:xfrm>
        </p:grpSpPr>
        <p:sp>
          <p:nvSpPr>
            <p:cNvPr id="542" name="Shape 542"/>
            <p:cNvSpPr/>
            <p:nvPr/>
          </p:nvSpPr>
          <p:spPr>
            <a:xfrm>
              <a:off x="0" y="0"/>
              <a:ext cx="1206501" cy="4038600"/>
            </a:xfrm>
            <a:prstGeom prst="roundRect">
              <a:avLst>
                <a:gd name="adj" fmla="val 15789"/>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3" name="Shape 543"/>
            <p:cNvSpPr/>
            <p:nvPr/>
          </p:nvSpPr>
          <p:spPr>
            <a:xfrm rot="16199993">
              <a:off x="37410" y="1408337"/>
              <a:ext cx="1169242" cy="752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Rushes</a:t>
              </a:r>
            </a:p>
          </p:txBody>
        </p:sp>
      </p:grpSp>
      <p:sp>
        <p:nvSpPr>
          <p:cNvPr id="545" name="Shape 545"/>
          <p:cNvSpPr/>
          <p:nvPr/>
        </p:nvSpPr>
        <p:spPr>
          <a:xfrm flipH="1">
            <a:off x="7689987" y="6220997"/>
            <a:ext cx="14075412" cy="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46" name="Shape 546"/>
          <p:cNvSpPr/>
          <p:nvPr/>
        </p:nvSpPr>
        <p:spPr>
          <a:xfrm>
            <a:off x="20519023" y="6126443"/>
            <a:ext cx="12573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Ethernet</a:t>
            </a:r>
          </a:p>
        </p:txBody>
      </p:sp>
      <p:sp>
        <p:nvSpPr>
          <p:cNvPr id="547" name="Shape 547"/>
          <p:cNvSpPr/>
          <p:nvPr/>
        </p:nvSpPr>
        <p:spPr>
          <a:xfrm flipH="1" flipV="1">
            <a:off x="9756376" y="4701111"/>
            <a:ext cx="20534" cy="2107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48" name="Shape 548"/>
          <p:cNvSpPr/>
          <p:nvPr/>
        </p:nvSpPr>
        <p:spPr>
          <a:xfrm flipV="1">
            <a:off x="8454305" y="5688441"/>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49" name="Shape 549"/>
          <p:cNvSpPr/>
          <p:nvPr/>
        </p:nvSpPr>
        <p:spPr>
          <a:xfrm flipH="1" flipV="1">
            <a:off x="19310896" y="5319046"/>
            <a:ext cx="21575"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0" name="Shape 550"/>
          <p:cNvSpPr/>
          <p:nvPr/>
        </p:nvSpPr>
        <p:spPr>
          <a:xfrm flipH="1" flipV="1">
            <a:off x="18893432" y="6147492"/>
            <a:ext cx="22521" cy="772176"/>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1" name="Shape 551"/>
          <p:cNvSpPr/>
          <p:nvPr/>
        </p:nvSpPr>
        <p:spPr>
          <a:xfrm flipH="1" flipV="1">
            <a:off x="13870669" y="5315390"/>
            <a:ext cx="21575"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2" name="Shape 552"/>
          <p:cNvSpPr/>
          <p:nvPr/>
        </p:nvSpPr>
        <p:spPr>
          <a:xfrm flipV="1">
            <a:off x="13432365" y="6189098"/>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3" name="Shape 553"/>
          <p:cNvSpPr/>
          <p:nvPr/>
        </p:nvSpPr>
        <p:spPr>
          <a:xfrm>
            <a:off x="13590075" y="5169468"/>
            <a:ext cx="12701" cy="2972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5740"/>
                </a:lnTo>
                <a:lnTo>
                  <a:pt x="21600" y="21600"/>
                </a:lnTo>
              </a:path>
            </a:pathLst>
          </a:custGeom>
          <a:ln w="38100" cap="rnd">
            <a:solidFill>
              <a:srgbClr val="5747C1"/>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554" name="Shape 554"/>
          <p:cNvSpPr/>
          <p:nvPr/>
        </p:nvSpPr>
        <p:spPr>
          <a:xfrm flipH="1" flipV="1">
            <a:off x="10801609" y="5064169"/>
            <a:ext cx="1" cy="1027732"/>
          </a:xfrm>
          <a:prstGeom prst="line">
            <a:avLst/>
          </a:prstGeom>
          <a:ln w="38100" cap="rnd">
            <a:solidFill>
              <a:srgbClr val="5747C1"/>
            </a:solidFill>
            <a:custDash>
              <a:ds d="100000" sp="200000"/>
            </a:custDash>
            <a:miter lim="400000"/>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5" name="Shape 555"/>
          <p:cNvSpPr/>
          <p:nvPr/>
        </p:nvSpPr>
        <p:spPr>
          <a:xfrm>
            <a:off x="9953369" y="6322839"/>
            <a:ext cx="3035301"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5747C1"/>
                </a:solidFill>
              </a:defRPr>
            </a:lvl1pPr>
          </a:lstStyle>
          <a:p>
            <a:pPr lvl="0">
              <a:defRPr sz="1800">
                <a:solidFill>
                  <a:srgbClr val="000000"/>
                </a:solidFill>
              </a:defRPr>
            </a:pPr>
            <a:r>
              <a:rPr sz="2400">
                <a:solidFill>
                  <a:srgbClr val="5747C1"/>
                </a:solidFill>
              </a:rPr>
              <a:t>Move to/from nearline</a:t>
            </a:r>
          </a:p>
        </p:txBody>
      </p:sp>
      <p:sp>
        <p:nvSpPr>
          <p:cNvPr id="556" name="Shape 556"/>
          <p:cNvSpPr/>
          <p:nvPr/>
        </p:nvSpPr>
        <p:spPr>
          <a:xfrm>
            <a:off x="14577376" y="5023808"/>
            <a:ext cx="5194301" cy="5943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027" y="21600"/>
                </a:lnTo>
                <a:lnTo>
                  <a:pt x="6027" y="3519"/>
                </a:lnTo>
                <a:lnTo>
                  <a:pt x="21600" y="3519"/>
                </a:lnTo>
                <a:lnTo>
                  <a:pt x="21600" y="0"/>
                </a:lnTo>
              </a:path>
            </a:pathLst>
          </a:custGeom>
          <a:ln w="38100" cap="rnd">
            <a:solidFill>
              <a:srgbClr val="8EFA00"/>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557" name="Shape 557"/>
          <p:cNvSpPr/>
          <p:nvPr/>
        </p:nvSpPr>
        <p:spPr>
          <a:xfrm>
            <a:off x="15667021" y="5407957"/>
            <a:ext cx="31877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8EFA00"/>
                </a:solidFill>
              </a:defRPr>
            </a:lvl1pPr>
          </a:lstStyle>
          <a:p>
            <a:pPr lvl="0">
              <a:defRPr sz="1800">
                <a:solidFill>
                  <a:srgbClr val="000000"/>
                </a:solidFill>
              </a:defRPr>
            </a:pPr>
            <a:r>
              <a:rPr sz="2400">
                <a:solidFill>
                  <a:srgbClr val="8EFA00"/>
                </a:solidFill>
              </a:rPr>
              <a:t>Search and Retrieve</a:t>
            </a:r>
          </a:p>
        </p:txBody>
      </p:sp>
      <p:sp>
        <p:nvSpPr>
          <p:cNvPr id="558" name="Shape 558"/>
          <p:cNvSpPr/>
          <p:nvPr/>
        </p:nvSpPr>
        <p:spPr>
          <a:xfrm>
            <a:off x="15916197" y="6517634"/>
            <a:ext cx="28067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76D6FF"/>
                </a:solidFill>
              </a:defRPr>
            </a:lvl1pPr>
          </a:lstStyle>
          <a:p>
            <a:pPr lvl="0">
              <a:defRPr sz="1800">
                <a:solidFill>
                  <a:srgbClr val="000000"/>
                </a:solidFill>
              </a:defRPr>
            </a:pPr>
            <a:r>
              <a:rPr sz="2400">
                <a:solidFill>
                  <a:srgbClr val="76D6FF"/>
                </a:solidFill>
              </a:rPr>
              <a:t>Drag and Drop</a:t>
            </a:r>
          </a:p>
        </p:txBody>
      </p:sp>
      <p:sp>
        <p:nvSpPr>
          <p:cNvPr id="559" name="Shape 559"/>
          <p:cNvSpPr/>
          <p:nvPr/>
        </p:nvSpPr>
        <p:spPr>
          <a:xfrm>
            <a:off x="14652246" y="5385368"/>
            <a:ext cx="4483101" cy="3784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5" y="8481"/>
                </a:moveTo>
                <a:lnTo>
                  <a:pt x="21600" y="6087"/>
                </a:lnTo>
                <a:lnTo>
                  <a:pt x="3181" y="6058"/>
                </a:lnTo>
                <a:lnTo>
                  <a:pt x="3176" y="21346"/>
                </a:lnTo>
                <a:lnTo>
                  <a:pt x="0" y="21600"/>
                </a:lnTo>
                <a:lnTo>
                  <a:pt x="0" y="8118"/>
                </a:lnTo>
                <a:lnTo>
                  <a:pt x="0" y="0"/>
                </a:lnTo>
              </a:path>
            </a:pathLst>
          </a:custGeom>
          <a:ln w="38100" cap="rnd">
            <a:solidFill>
              <a:srgbClr val="76D6FF"/>
            </a:solidFill>
            <a:custDash>
              <a:ds d="100000" sp="200000"/>
            </a:custDash>
            <a:miter lim="400000"/>
            <a:tailEnd type="stealth"/>
          </a:ln>
        </p:spPr>
        <p:txBody>
          <a:bodyPr lIns="0" tIns="0" rIns="0" bIns="0" anchor="ctr"/>
          <a:lstStyle/>
          <a:p>
            <a:pPr lvl="0">
              <a:defRPr>
                <a:latin typeface="Gill Sans"/>
                <a:ea typeface="Gill Sans"/>
                <a:cs typeface="Gill Sans"/>
                <a:sym typeface="Gill Sans"/>
              </a:defRPr>
            </a:pPr>
          </a:p>
        </p:txBody>
      </p:sp>
      <p:sp>
        <p:nvSpPr>
          <p:cNvPr id="560" name="Shape 560"/>
          <p:cNvSpPr/>
          <p:nvPr/>
        </p:nvSpPr>
        <p:spPr>
          <a:xfrm>
            <a:off x="9731846" y="4448085"/>
            <a:ext cx="1879425" cy="431339"/>
          </a:xfrm>
          <a:prstGeom prst="roundRect">
            <a:avLst>
              <a:gd name="adj" fmla="val 44165"/>
            </a:avLst>
          </a:prstGeom>
          <a:solidFill>
            <a:srgbClr val="5747C1"/>
          </a:solidFill>
          <a:ln w="25400">
            <a:solidFill>
              <a:srgbClr val="FFFFFF"/>
            </a:solidFill>
            <a:miter lim="400000"/>
          </a:ln>
        </p:spPr>
        <p:txBody>
          <a:bodyPr lIns="0" tIns="0" rIns="0" bIns="0" anchor="ctr"/>
          <a:lstStyle/>
          <a:p>
            <a:pPr lvl="0" defTabSz="58420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1" name="Shape 561"/>
          <p:cNvSpPr/>
          <p:nvPr/>
        </p:nvSpPr>
        <p:spPr>
          <a:xfrm>
            <a:off x="10045016" y="4456265"/>
            <a:ext cx="1253086" cy="40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400"/>
            </a:lvl1pPr>
          </a:lstStyle>
          <a:p>
            <a:pPr lvl="0">
              <a:defRPr sz="1800">
                <a:solidFill>
                  <a:srgbClr val="000000"/>
                </a:solidFill>
              </a:defRPr>
            </a:pPr>
            <a:r>
              <a:rPr sz="1400">
                <a:solidFill>
                  <a:srgbClr val="FFFFFF"/>
                </a:solidFill>
              </a:rPr>
              <a:t>InterConnect</a:t>
            </a:r>
          </a:p>
        </p:txBody>
      </p:sp>
      <p:pic>
        <p:nvPicPr>
          <p:cNvPr id="562" name="purple_512x512.png"/>
          <p:cNvPicPr/>
          <p:nvPr/>
        </p:nvPicPr>
        <p:blipFill>
          <a:blip r:embed="rId7">
            <a:extLst/>
          </a:blip>
          <a:stretch>
            <a:fillRect/>
          </a:stretch>
        </p:blipFill>
        <p:spPr>
          <a:xfrm>
            <a:off x="11204871" y="4518568"/>
            <a:ext cx="304801" cy="304801"/>
          </a:xfrm>
          <a:prstGeom prst="rect">
            <a:avLst/>
          </a:prstGeom>
          <a:ln w="12700">
            <a:miter lim="400000"/>
          </a:ln>
        </p:spPr>
      </p:pic>
      <p:grpSp>
        <p:nvGrpSpPr>
          <p:cNvPr id="565" name="Group 565"/>
          <p:cNvGrpSpPr/>
          <p:nvPr/>
        </p:nvGrpSpPr>
        <p:grpSpPr>
          <a:xfrm>
            <a:off x="14379041" y="8834429"/>
            <a:ext cx="707131" cy="2575221"/>
            <a:chOff x="0" y="0"/>
            <a:chExt cx="707129" cy="2575219"/>
          </a:xfrm>
        </p:grpSpPr>
        <p:sp>
          <p:nvSpPr>
            <p:cNvPr id="563" name="Shape 563"/>
            <p:cNvSpPr/>
            <p:nvPr/>
          </p:nvSpPr>
          <p:spPr>
            <a:xfrm>
              <a:off x="0" y="0"/>
              <a:ext cx="654360" cy="2575220"/>
            </a:xfrm>
            <a:prstGeom prst="roundRect">
              <a:avLst>
                <a:gd name="adj" fmla="val 29112"/>
              </a:avLst>
            </a:prstGeom>
            <a:solidFill>
              <a:srgbClr val="669C35">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4" name="Shape 564"/>
            <p:cNvSpPr/>
            <p:nvPr/>
          </p:nvSpPr>
          <p:spPr>
            <a:xfrm rot="16200000">
              <a:off x="-601757" y="965399"/>
              <a:ext cx="1942306" cy="675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Parked Suff</a:t>
              </a:r>
            </a:p>
          </p:txBody>
        </p:sp>
      </p:grpSp>
      <p:sp>
        <p:nvSpPr>
          <p:cNvPr id="566" name="Shape 566"/>
          <p:cNvSpPr/>
          <p:nvPr/>
        </p:nvSpPr>
        <p:spPr>
          <a:xfrm>
            <a:off x="9810388" y="3840476"/>
            <a:ext cx="1800884" cy="412195"/>
          </a:xfrm>
          <a:prstGeom prst="roundRect">
            <a:avLst>
              <a:gd name="adj" fmla="val 46216"/>
            </a:avLst>
          </a:prstGeom>
          <a:solidFill>
            <a:srgbClr val="302B71"/>
          </a:solidFill>
          <a:ln w="25400">
            <a:solidFill>
              <a:srgbClr val="FFFFFF"/>
            </a:solidFill>
            <a:miter lim="400000"/>
          </a:ln>
        </p:spPr>
        <p:txBody>
          <a:bodyPr lIns="0" tIns="0" rIns="0" bIns="0" anchor="ctr"/>
          <a:lstStyle/>
          <a:p>
            <a:pPr lvl="0" defTabSz="58420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7" name="Shape 567"/>
          <p:cNvSpPr/>
          <p:nvPr/>
        </p:nvSpPr>
        <p:spPr>
          <a:xfrm>
            <a:off x="9917739" y="3881473"/>
            <a:ext cx="1586180"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Avid Interplay</a:t>
            </a:r>
          </a:p>
        </p:txBody>
      </p:sp>
      <p:sp>
        <p:nvSpPr>
          <p:cNvPr id="568" name="Shape 568"/>
          <p:cNvSpPr/>
          <p:nvPr/>
        </p:nvSpPr>
        <p:spPr>
          <a:xfrm flipV="1">
            <a:off x="7768813" y="6016642"/>
            <a:ext cx="5805492" cy="1"/>
          </a:xfrm>
          <a:prstGeom prst="line">
            <a:avLst/>
          </a:prstGeom>
          <a:ln w="38100" cap="rnd">
            <a:solidFill>
              <a:srgbClr val="5747C1"/>
            </a:solidFill>
            <a:custDash>
              <a:ds d="100000" sp="200000"/>
            </a:custDash>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69" name="Shape 569"/>
          <p:cNvSpPr/>
          <p:nvPr/>
        </p:nvSpPr>
        <p:spPr>
          <a:xfrm>
            <a:off x="18787943" y="7149354"/>
            <a:ext cx="1666035" cy="412195"/>
          </a:xfrm>
          <a:prstGeom prst="roundRect">
            <a:avLst>
              <a:gd name="adj" fmla="val 46216"/>
            </a:avLst>
          </a:prstGeom>
          <a:solidFill>
            <a:srgbClr val="00A6AC"/>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0" name="Shape 570"/>
          <p:cNvSpPr/>
          <p:nvPr/>
        </p:nvSpPr>
        <p:spPr>
          <a:xfrm>
            <a:off x="19142400" y="7151535"/>
            <a:ext cx="957120" cy="3944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Any NLE</a:t>
            </a:r>
          </a:p>
        </p:txBody>
      </p:sp>
      <p:sp>
        <p:nvSpPr>
          <p:cNvPr id="571" name="Shape 571"/>
          <p:cNvSpPr/>
          <p:nvPr/>
        </p:nvSpPr>
        <p:spPr>
          <a:xfrm>
            <a:off x="18745775" y="4467229"/>
            <a:ext cx="1750372" cy="412195"/>
          </a:xfrm>
          <a:prstGeom prst="roundRect">
            <a:avLst>
              <a:gd name="adj" fmla="val 46216"/>
            </a:avLst>
          </a:prstGeom>
          <a:solidFill>
            <a:srgbClr val="0B5D12"/>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2" name="Shape 572"/>
          <p:cNvSpPr/>
          <p:nvPr/>
        </p:nvSpPr>
        <p:spPr>
          <a:xfrm>
            <a:off x="19154049" y="4533007"/>
            <a:ext cx="1029259" cy="280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edit</a:t>
            </a:r>
          </a:p>
        </p:txBody>
      </p:sp>
      <p:sp>
        <p:nvSpPr>
          <p:cNvPr id="573" name="Shape 573"/>
          <p:cNvSpPr/>
          <p:nvPr/>
        </p:nvSpPr>
        <p:spPr>
          <a:xfrm flipH="1" flipV="1">
            <a:off x="7963445" y="5066716"/>
            <a:ext cx="1" cy="1027732"/>
          </a:xfrm>
          <a:prstGeom prst="line">
            <a:avLst/>
          </a:prstGeom>
          <a:ln w="38100" cap="rnd">
            <a:solidFill>
              <a:srgbClr val="5747C1"/>
            </a:solidFill>
            <a:custDash>
              <a:ds d="100000" sp="200000"/>
            </a:custDash>
            <a:miter lim="400000"/>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576" name="Group 576"/>
          <p:cNvGrpSpPr/>
          <p:nvPr/>
        </p:nvGrpSpPr>
        <p:grpSpPr>
          <a:xfrm>
            <a:off x="7048693" y="4454423"/>
            <a:ext cx="1816267" cy="458375"/>
            <a:chOff x="0" y="0"/>
            <a:chExt cx="1816266" cy="458374"/>
          </a:xfrm>
        </p:grpSpPr>
        <p:sp>
          <p:nvSpPr>
            <p:cNvPr id="574" name="Shape 574"/>
            <p:cNvSpPr/>
            <p:nvPr/>
          </p:nvSpPr>
          <p:spPr>
            <a:xfrm>
              <a:off x="0" y="0"/>
              <a:ext cx="1816267" cy="458375"/>
            </a:xfrm>
            <a:prstGeom prst="roundRect">
              <a:avLst>
                <a:gd name="adj" fmla="val 41560"/>
              </a:avLst>
            </a:prstGeom>
            <a:solidFill>
              <a:srgbClr val="971817"/>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5" name="Shape 575"/>
            <p:cNvSpPr/>
            <p:nvPr/>
          </p:nvSpPr>
          <p:spPr>
            <a:xfrm>
              <a:off x="292679" y="62174"/>
              <a:ext cx="1225040" cy="334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MAM</a:t>
              </a:r>
            </a:p>
          </p:txBody>
        </p:sp>
      </p:grpSp>
      <p:sp>
        <p:nvSpPr>
          <p:cNvPr id="577" name="Shape 577"/>
          <p:cNvSpPr/>
          <p:nvPr/>
        </p:nvSpPr>
        <p:spPr>
          <a:xfrm>
            <a:off x="1302901" y="10652372"/>
            <a:ext cx="479694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1.5 Petabytes across two sites</a:t>
            </a:r>
          </a:p>
        </p:txBody>
      </p:sp>
    </p:spTree>
  </p:cSld>
  <p:clrMapOvr>
    <a:masterClrMapping/>
  </p:clrMapOvr>
  <p:transition spd="med"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nvSpPr>
        <p:spPr>
          <a:xfrm>
            <a:off x="2385993" y="737756"/>
            <a:ext cx="20495623" cy="14046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Card Ingest Forms for Non-MAM workflows</a:t>
            </a:r>
          </a:p>
        </p:txBody>
      </p:sp>
      <p:pic>
        <p:nvPicPr>
          <p:cNvPr id="582" name="dropspot.png"/>
          <p:cNvPicPr/>
          <p:nvPr/>
        </p:nvPicPr>
        <p:blipFill>
          <a:blip r:embed="rId2">
            <a:extLst/>
          </a:blip>
          <a:stretch>
            <a:fillRect/>
          </a:stretch>
        </p:blipFill>
        <p:spPr>
          <a:xfrm>
            <a:off x="2569426" y="3775437"/>
            <a:ext cx="3041735" cy="6165126"/>
          </a:xfrm>
          <a:prstGeom prst="rect">
            <a:avLst/>
          </a:prstGeom>
          <a:ln w="12700">
            <a:miter lim="400000"/>
          </a:ln>
        </p:spPr>
      </p:pic>
      <p:sp>
        <p:nvSpPr>
          <p:cNvPr id="583" name="Shape 583"/>
          <p:cNvSpPr/>
          <p:nvPr/>
        </p:nvSpPr>
        <p:spPr>
          <a:xfrm>
            <a:off x="7416800" y="3426460"/>
            <a:ext cx="14655800" cy="7162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584200">
              <a:defRPr sz="4800">
                <a:latin typeface="+mn-lt"/>
                <a:ea typeface="+mn-ea"/>
                <a:cs typeface="+mn-cs"/>
                <a:sym typeface="Myriad Pro Condensed"/>
              </a:defRPr>
            </a:lvl1pPr>
          </a:lstStyle>
          <a:p>
            <a:pPr lvl="0">
              <a:defRPr sz="1800">
                <a:solidFill>
                  <a:srgbClr val="000000"/>
                </a:solidFill>
              </a:defRPr>
            </a:pPr>
            <a:r>
              <a:rPr sz="4800">
                <a:solidFill>
                  <a:srgbClr val="FFFFFF"/>
                </a:solidFill>
              </a:rPr>
              <a:t>Custom metadata tagging and search forms offered by DropSpot application</a:t>
            </a:r>
          </a:p>
        </p:txBody>
      </p:sp>
      <p:pic>
        <p:nvPicPr>
          <p:cNvPr id="584" name="BBC SCREENSHOT.png"/>
          <p:cNvPicPr/>
          <p:nvPr/>
        </p:nvPicPr>
        <p:blipFill>
          <a:blip r:embed="rId3">
            <a:extLst/>
          </a:blip>
          <a:stretch>
            <a:fillRect/>
          </a:stretch>
        </p:blipFill>
        <p:spPr>
          <a:xfrm>
            <a:off x="6906730" y="4222367"/>
            <a:ext cx="7635763" cy="7753236"/>
          </a:xfrm>
          <a:prstGeom prst="rect">
            <a:avLst/>
          </a:prstGeom>
          <a:ln w="12700">
            <a:miter lim="400000"/>
          </a:ln>
        </p:spPr>
      </p:pic>
      <p:pic>
        <p:nvPicPr>
          <p:cNvPr id="585" name="Screen Shot 2012-09-14 at 13.16.17.png"/>
          <p:cNvPicPr/>
          <p:nvPr/>
        </p:nvPicPr>
        <p:blipFill>
          <a:blip r:embed="rId4">
            <a:extLst/>
          </a:blip>
          <a:stretch>
            <a:fillRect/>
          </a:stretch>
        </p:blipFill>
        <p:spPr>
          <a:xfrm>
            <a:off x="15424929" y="4222367"/>
            <a:ext cx="6202589" cy="7753236"/>
          </a:xfrm>
          <a:prstGeom prst="rect">
            <a:avLst/>
          </a:prstGeom>
          <a:ln w="12700">
            <a:miter lim="400000"/>
          </a:ln>
        </p:spPr>
      </p:pic>
    </p:spTree>
  </p:cSld>
  <p:clrMapOvr>
    <a:masterClrMapping/>
  </p:clrMapOvr>
  <p:transition spd="med"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nvSpPr>
        <p:spPr>
          <a:xfrm>
            <a:off x="12749872" y="12431434"/>
            <a:ext cx="1586181"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pic>
        <p:nvPicPr>
          <p:cNvPr id="588" name="droppedImage.png"/>
          <p:cNvPicPr/>
          <p:nvPr/>
        </p:nvPicPr>
        <p:blipFill>
          <a:blip r:embed="rId3">
            <a:extLst/>
          </a:blip>
          <a:stretch>
            <a:fillRect/>
          </a:stretch>
        </p:blipFill>
        <p:spPr>
          <a:xfrm>
            <a:off x="10142508" y="795118"/>
            <a:ext cx="6006591" cy="955710"/>
          </a:xfrm>
          <a:prstGeom prst="rect">
            <a:avLst/>
          </a:prstGeom>
          <a:ln w="12700">
            <a:miter lim="400000"/>
          </a:ln>
        </p:spPr>
      </p:pic>
      <p:sp>
        <p:nvSpPr>
          <p:cNvPr id="589" name="Shape 589"/>
          <p:cNvSpPr/>
          <p:nvPr/>
        </p:nvSpPr>
        <p:spPr>
          <a:xfrm>
            <a:off x="15825251" y="10741163"/>
            <a:ext cx="7837194" cy="1648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a:buSzPct val="100000"/>
              <a:buChar char="•"/>
              <a:defRPr sz="1800">
                <a:solidFill>
                  <a:srgbClr val="000000"/>
                </a:solidFill>
              </a:defRPr>
            </a:pPr>
            <a:r>
              <a:rPr sz="3600">
                <a:solidFill>
                  <a:srgbClr val="FFFFFF"/>
                </a:solidFill>
                <a:latin typeface="+mn-lt"/>
                <a:ea typeface="+mn-ea"/>
                <a:cs typeface="+mn-cs"/>
                <a:sym typeface="Myriad Pro Condensed"/>
              </a:rPr>
              <a:t>DropSpot to ingest</a:t>
            </a:r>
            <a:endParaRPr sz="3600">
              <a:solidFill>
                <a:srgbClr val="FFFFFF"/>
              </a:solidFill>
              <a:latin typeface="+mn-lt"/>
              <a:ea typeface="+mn-ea"/>
              <a:cs typeface="+mn-cs"/>
              <a:sym typeface="Myriad Pro Condensed"/>
            </a:endParaRPr>
          </a:p>
          <a:p>
            <a:pPr lvl="0" marL="228600" indent="-228600" algn="l">
              <a:buSzPct val="100000"/>
              <a:buChar char="•"/>
              <a:defRPr sz="1800">
                <a:solidFill>
                  <a:srgbClr val="000000"/>
                </a:solidFill>
              </a:defRPr>
            </a:pPr>
            <a:r>
              <a:rPr sz="3600">
                <a:solidFill>
                  <a:srgbClr val="FFFFFF"/>
                </a:solidFill>
                <a:latin typeface="+mn-lt"/>
                <a:ea typeface="+mn-ea"/>
                <a:cs typeface="+mn-cs"/>
                <a:sym typeface="Myriad Pro Condensed"/>
              </a:rPr>
              <a:t>add metadata using forms interface</a:t>
            </a:r>
            <a:endParaRPr sz="3600">
              <a:solidFill>
                <a:srgbClr val="FFFFFF"/>
              </a:solidFill>
              <a:latin typeface="+mn-lt"/>
              <a:ea typeface="+mn-ea"/>
              <a:cs typeface="+mn-cs"/>
              <a:sym typeface="Myriad Pro Condensed"/>
            </a:endParaRPr>
          </a:p>
          <a:p>
            <a:pPr lvl="0" marL="228600" indent="-228600" algn="l">
              <a:buSzPct val="100000"/>
              <a:buChar char="•"/>
              <a:defRPr sz="1800">
                <a:solidFill>
                  <a:srgbClr val="000000"/>
                </a:solidFill>
              </a:defRPr>
            </a:pPr>
            <a:r>
              <a:rPr sz="3600">
                <a:solidFill>
                  <a:srgbClr val="FFFFFF"/>
                </a:solidFill>
                <a:latin typeface="+mn-lt"/>
                <a:ea typeface="+mn-ea"/>
                <a:cs typeface="+mn-cs"/>
                <a:sym typeface="Myriad Pro Condensed"/>
              </a:rPr>
              <a:t>audits generated including MD5 of each object stored</a:t>
            </a:r>
          </a:p>
        </p:txBody>
      </p:sp>
      <p:sp>
        <p:nvSpPr>
          <p:cNvPr id="590" name="Shape 590"/>
          <p:cNvSpPr/>
          <p:nvPr/>
        </p:nvSpPr>
        <p:spPr>
          <a:xfrm>
            <a:off x="15836383" y="9963861"/>
            <a:ext cx="371840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Ingest Using DropSpot </a:t>
            </a:r>
          </a:p>
        </p:txBody>
      </p:sp>
      <p:sp>
        <p:nvSpPr>
          <p:cNvPr id="591" name="Shape 591"/>
          <p:cNvSpPr/>
          <p:nvPr/>
        </p:nvSpPr>
        <p:spPr>
          <a:xfrm flipV="1">
            <a:off x="7157922" y="4345868"/>
            <a:ext cx="1775772" cy="1"/>
          </a:xfrm>
          <a:prstGeom prst="line">
            <a:avLst/>
          </a:prstGeom>
          <a:ln w="38100">
            <a:solidFill>
              <a:srgbClr val="FFFFFF"/>
            </a:solidFill>
            <a:custDash>
              <a:ds d="200000" sp="200000"/>
            </a:custDash>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92" name="Shape 592"/>
          <p:cNvSpPr/>
          <p:nvPr/>
        </p:nvSpPr>
        <p:spPr>
          <a:xfrm>
            <a:off x="6632088" y="11926959"/>
            <a:ext cx="2413296" cy="7072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LTO/ODA Library</a:t>
            </a:r>
          </a:p>
        </p:txBody>
      </p:sp>
      <p:pic>
        <p:nvPicPr>
          <p:cNvPr id="593" name="untitled-1.jpg"/>
          <p:cNvPicPr/>
          <p:nvPr/>
        </p:nvPicPr>
        <p:blipFill>
          <a:blip r:embed="rId4">
            <a:extLst/>
          </a:blip>
          <a:stretch>
            <a:fillRect/>
          </a:stretch>
        </p:blipFill>
        <p:spPr>
          <a:xfrm>
            <a:off x="12253530" y="10522284"/>
            <a:ext cx="2679701" cy="1789279"/>
          </a:xfrm>
          <a:prstGeom prst="rect">
            <a:avLst/>
          </a:prstGeom>
          <a:ln w="12700">
            <a:miter lim="400000"/>
          </a:ln>
        </p:spPr>
      </p:pic>
      <p:pic>
        <p:nvPicPr>
          <p:cNvPr id="594" name="untitled-1.jpg"/>
          <p:cNvPicPr/>
          <p:nvPr/>
        </p:nvPicPr>
        <p:blipFill>
          <a:blip r:embed="rId5">
            <a:extLst/>
          </a:blip>
          <a:stretch>
            <a:fillRect/>
          </a:stretch>
        </p:blipFill>
        <p:spPr>
          <a:xfrm>
            <a:off x="12232595" y="9058706"/>
            <a:ext cx="2734470" cy="1798422"/>
          </a:xfrm>
          <a:prstGeom prst="rect">
            <a:avLst/>
          </a:prstGeom>
          <a:ln w="12700">
            <a:miter lim="400000"/>
          </a:ln>
        </p:spPr>
      </p:pic>
      <p:pic>
        <p:nvPicPr>
          <p:cNvPr id="595" name="untitled-1.jpg"/>
          <p:cNvPicPr/>
          <p:nvPr/>
        </p:nvPicPr>
        <p:blipFill>
          <a:blip r:embed="rId6">
            <a:extLst/>
          </a:blip>
          <a:stretch>
            <a:fillRect/>
          </a:stretch>
        </p:blipFill>
        <p:spPr>
          <a:xfrm>
            <a:off x="12210676" y="7587151"/>
            <a:ext cx="2767807" cy="1818296"/>
          </a:xfrm>
          <a:prstGeom prst="rect">
            <a:avLst/>
          </a:prstGeom>
          <a:ln w="12700">
            <a:miter lim="400000"/>
          </a:ln>
        </p:spPr>
      </p:pic>
      <p:pic>
        <p:nvPicPr>
          <p:cNvPr id="596" name="droppedImage.tiff"/>
          <p:cNvPicPr/>
          <p:nvPr/>
        </p:nvPicPr>
        <p:blipFill>
          <a:blip r:embed="rId7">
            <a:extLst/>
          </a:blip>
          <a:stretch>
            <a:fillRect/>
          </a:stretch>
        </p:blipFill>
        <p:spPr>
          <a:xfrm>
            <a:off x="6556846" y="10096545"/>
            <a:ext cx="2474913" cy="1819698"/>
          </a:xfrm>
          <a:prstGeom prst="rect">
            <a:avLst/>
          </a:prstGeom>
          <a:ln w="12700">
            <a:miter lim="400000"/>
          </a:ln>
        </p:spPr>
      </p:pic>
      <p:sp>
        <p:nvSpPr>
          <p:cNvPr id="597" name="Shape 597"/>
          <p:cNvSpPr/>
          <p:nvPr/>
        </p:nvSpPr>
        <p:spPr>
          <a:xfrm>
            <a:off x="12359553" y="3348003"/>
            <a:ext cx="24765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lvl1pPr>
          </a:lstStyle>
          <a:p>
            <a:pPr lvl="0">
              <a:defRPr sz="1800">
                <a:solidFill>
                  <a:srgbClr val="000000"/>
                </a:solidFill>
              </a:defRPr>
            </a:pPr>
            <a:r>
              <a:rPr sz="2200">
                <a:solidFill>
                  <a:srgbClr val="FFFFFF"/>
                </a:solidFill>
              </a:rPr>
              <a:t>Production Storage</a:t>
            </a:r>
          </a:p>
        </p:txBody>
      </p:sp>
      <p:grpSp>
        <p:nvGrpSpPr>
          <p:cNvPr id="616" name="Group 616"/>
          <p:cNvGrpSpPr/>
          <p:nvPr/>
        </p:nvGrpSpPr>
        <p:grpSpPr>
          <a:xfrm>
            <a:off x="12395121" y="3964521"/>
            <a:ext cx="2350689" cy="834480"/>
            <a:chOff x="0" y="0"/>
            <a:chExt cx="2350687" cy="834479"/>
          </a:xfrm>
        </p:grpSpPr>
        <p:sp>
          <p:nvSpPr>
            <p:cNvPr id="598" name="Shape 598"/>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9" name="Shape 599"/>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0" name="Shape 600"/>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1" name="Shape 601"/>
            <p:cNvSpPr/>
            <p:nvPr/>
          </p:nvSpPr>
          <p:spPr>
            <a:xfrm>
              <a:off x="264278"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2" name="Shape 602"/>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3" name="Shape 603"/>
            <p:cNvSpPr/>
            <p:nvPr/>
          </p:nvSpPr>
          <p:spPr>
            <a:xfrm>
              <a:off x="264278"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4" name="Shape 604"/>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5" name="Shape 605"/>
            <p:cNvSpPr/>
            <p:nvPr/>
          </p:nvSpPr>
          <p:spPr>
            <a:xfrm>
              <a:off x="722359"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6" name="Shape 606"/>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7" name="Shape 607"/>
            <p:cNvSpPr/>
            <p:nvPr/>
          </p:nvSpPr>
          <p:spPr>
            <a:xfrm>
              <a:off x="722359"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8" name="Shape 608"/>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9" name="Shape 609"/>
            <p:cNvSpPr/>
            <p:nvPr/>
          </p:nvSpPr>
          <p:spPr>
            <a:xfrm>
              <a:off x="1180441"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0" name="Shape 610"/>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1" name="Shape 611"/>
            <p:cNvSpPr/>
            <p:nvPr/>
          </p:nvSpPr>
          <p:spPr>
            <a:xfrm>
              <a:off x="1180441"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2" name="Shape 612"/>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3" name="Shape 613"/>
            <p:cNvSpPr/>
            <p:nvPr/>
          </p:nvSpPr>
          <p:spPr>
            <a:xfrm>
              <a:off x="1638524" y="25808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4" name="Shape 614"/>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5" name="Shape 615"/>
            <p:cNvSpPr/>
            <p:nvPr/>
          </p:nvSpPr>
          <p:spPr>
            <a:xfrm>
              <a:off x="1638524" y="584995"/>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35" name="Group 635"/>
          <p:cNvGrpSpPr/>
          <p:nvPr/>
        </p:nvGrpSpPr>
        <p:grpSpPr>
          <a:xfrm>
            <a:off x="12395121" y="4783546"/>
            <a:ext cx="2350689" cy="834480"/>
            <a:chOff x="0" y="0"/>
            <a:chExt cx="2350687" cy="834479"/>
          </a:xfrm>
        </p:grpSpPr>
        <p:sp>
          <p:nvSpPr>
            <p:cNvPr id="617" name="Shape 617"/>
            <p:cNvSpPr/>
            <p:nvPr/>
          </p:nvSpPr>
          <p:spPr>
            <a:xfrm>
              <a:off x="0" y="0"/>
              <a:ext cx="2350688" cy="834480"/>
            </a:xfrm>
            <a:prstGeom prst="roundRect">
              <a:avLst>
                <a:gd name="adj" fmla="val 22829"/>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8" name="Shape 618"/>
            <p:cNvSpPr/>
            <p:nvPr/>
          </p:nvSpPr>
          <p:spPr>
            <a:xfrm>
              <a:off x="132139" y="0"/>
              <a:ext cx="2087798" cy="817274"/>
            </a:xfrm>
            <a:prstGeom prst="roundRect">
              <a:avLst>
                <a:gd name="adj" fmla="val 23309"/>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9" name="Shape 619"/>
            <p:cNvSpPr/>
            <p:nvPr/>
          </p:nvSpPr>
          <p:spPr>
            <a:xfrm>
              <a:off x="26700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0" name="Shape 620"/>
            <p:cNvSpPr/>
            <p:nvPr/>
          </p:nvSpPr>
          <p:spPr>
            <a:xfrm>
              <a:off x="264278"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1" name="Shape 621"/>
            <p:cNvSpPr/>
            <p:nvPr/>
          </p:nvSpPr>
          <p:spPr>
            <a:xfrm>
              <a:off x="264278"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2" name="Shape 622"/>
            <p:cNvSpPr/>
            <p:nvPr/>
          </p:nvSpPr>
          <p:spPr>
            <a:xfrm>
              <a:off x="264278"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3" name="Shape 623"/>
            <p:cNvSpPr/>
            <p:nvPr/>
          </p:nvSpPr>
          <p:spPr>
            <a:xfrm>
              <a:off x="722359"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4" name="Shape 624"/>
            <p:cNvSpPr/>
            <p:nvPr/>
          </p:nvSpPr>
          <p:spPr>
            <a:xfrm>
              <a:off x="722359"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5" name="Shape 625"/>
            <p:cNvSpPr/>
            <p:nvPr/>
          </p:nvSpPr>
          <p:spPr>
            <a:xfrm>
              <a:off x="722359"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6" name="Shape 626"/>
            <p:cNvSpPr/>
            <p:nvPr/>
          </p:nvSpPr>
          <p:spPr>
            <a:xfrm>
              <a:off x="722359"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7" name="Shape 627"/>
            <p:cNvSpPr/>
            <p:nvPr/>
          </p:nvSpPr>
          <p:spPr>
            <a:xfrm>
              <a:off x="1180441"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8" name="Shape 628"/>
            <p:cNvSpPr/>
            <p:nvPr/>
          </p:nvSpPr>
          <p:spPr>
            <a:xfrm>
              <a:off x="1180441"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9" name="Shape 629"/>
            <p:cNvSpPr/>
            <p:nvPr/>
          </p:nvSpPr>
          <p:spPr>
            <a:xfrm>
              <a:off x="1180441"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0" name="Shape 630"/>
            <p:cNvSpPr/>
            <p:nvPr/>
          </p:nvSpPr>
          <p:spPr>
            <a:xfrm>
              <a:off x="1180441"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1" name="Shape 631"/>
            <p:cNvSpPr/>
            <p:nvPr/>
          </p:nvSpPr>
          <p:spPr>
            <a:xfrm>
              <a:off x="1638524" y="94631"/>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2" name="Shape 632"/>
            <p:cNvSpPr/>
            <p:nvPr/>
          </p:nvSpPr>
          <p:spPr>
            <a:xfrm>
              <a:off x="1638524" y="25808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3" name="Shape 633"/>
            <p:cNvSpPr/>
            <p:nvPr/>
          </p:nvSpPr>
          <p:spPr>
            <a:xfrm>
              <a:off x="1638524" y="421540"/>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4" name="Shape 634"/>
            <p:cNvSpPr/>
            <p:nvPr/>
          </p:nvSpPr>
          <p:spPr>
            <a:xfrm>
              <a:off x="1638524" y="584996"/>
              <a:ext cx="458083" cy="146250"/>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38" name="Group 638"/>
          <p:cNvGrpSpPr/>
          <p:nvPr/>
        </p:nvGrpSpPr>
        <p:grpSpPr>
          <a:xfrm>
            <a:off x="12898980" y="8071320"/>
            <a:ext cx="1206501" cy="4038601"/>
            <a:chOff x="0" y="0"/>
            <a:chExt cx="1206500" cy="4038600"/>
          </a:xfrm>
        </p:grpSpPr>
        <p:sp>
          <p:nvSpPr>
            <p:cNvPr id="636" name="Shape 636"/>
            <p:cNvSpPr/>
            <p:nvPr/>
          </p:nvSpPr>
          <p:spPr>
            <a:xfrm>
              <a:off x="0" y="0"/>
              <a:ext cx="1206501" cy="4038600"/>
            </a:xfrm>
            <a:prstGeom prst="roundRect">
              <a:avLst>
                <a:gd name="adj" fmla="val 15789"/>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7" name="Shape 637"/>
            <p:cNvSpPr/>
            <p:nvPr/>
          </p:nvSpPr>
          <p:spPr>
            <a:xfrm rot="16199993">
              <a:off x="37410" y="1408337"/>
              <a:ext cx="1169242" cy="752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Rushes</a:t>
              </a:r>
            </a:p>
          </p:txBody>
        </p:sp>
      </p:grpSp>
      <p:grpSp>
        <p:nvGrpSpPr>
          <p:cNvPr id="649" name="Group 649"/>
          <p:cNvGrpSpPr/>
          <p:nvPr/>
        </p:nvGrpSpPr>
        <p:grpSpPr>
          <a:xfrm>
            <a:off x="6088598" y="3029638"/>
            <a:ext cx="1227352" cy="2335432"/>
            <a:chOff x="0" y="0"/>
            <a:chExt cx="1227350" cy="2335430"/>
          </a:xfrm>
        </p:grpSpPr>
        <p:sp>
          <p:nvSpPr>
            <p:cNvPr id="639" name="Shape 639"/>
            <p:cNvSpPr/>
            <p:nvPr/>
          </p:nvSpPr>
          <p:spPr>
            <a:xfrm flipH="1">
              <a:off x="0" y="0"/>
              <a:ext cx="1227351" cy="740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8" y="21207"/>
                  </a:moveTo>
                  <a:lnTo>
                    <a:pt x="21600" y="20815"/>
                  </a:lnTo>
                  <a:lnTo>
                    <a:pt x="21600" y="0"/>
                  </a:lnTo>
                  <a:lnTo>
                    <a:pt x="0" y="11782"/>
                  </a:lnTo>
                  <a:lnTo>
                    <a:pt x="0" y="21600"/>
                  </a:lnTo>
                  <a:lnTo>
                    <a:pt x="8208" y="21207"/>
                  </a:lnTo>
                  <a:close/>
                </a:path>
              </a:pathLst>
            </a:custGeom>
            <a:solidFill>
              <a:srgbClr val="FFFFFF"/>
            </a:solidFill>
            <a:ln w="25400" cap="flat">
              <a:solidFill>
                <a:srgbClr val="000000"/>
              </a:solidFill>
              <a:prstDash val="solid"/>
              <a:miter lim="400000"/>
              <a:headEnd type="stealth" w="med" len="med"/>
            </a:ln>
            <a:effectLst/>
          </p:spPr>
          <p:txBody>
            <a:bodyPr wrap="square" lIns="0" tIns="0" rIns="0" bIns="0" numCol="1" anchor="ctr">
              <a:noAutofit/>
            </a:bodyPr>
            <a:lstStyle/>
            <a:p>
              <a:pPr lvl="0" defTabSz="584200">
                <a:defRPr sz="3800">
                  <a:latin typeface="Gill Sans"/>
                  <a:ea typeface="Gill Sans"/>
                  <a:cs typeface="Gill Sans"/>
                  <a:sym typeface="Gill Sans"/>
                </a:defRPr>
              </a:pPr>
            </a:p>
          </p:txBody>
        </p:sp>
        <p:sp>
          <p:nvSpPr>
            <p:cNvPr id="640" name="Shape 640"/>
            <p:cNvSpPr/>
            <p:nvPr/>
          </p:nvSpPr>
          <p:spPr>
            <a:xfrm>
              <a:off x="0" y="409573"/>
              <a:ext cx="1227351" cy="740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8" y="21207"/>
                  </a:moveTo>
                  <a:lnTo>
                    <a:pt x="21600" y="20815"/>
                  </a:lnTo>
                  <a:lnTo>
                    <a:pt x="21600" y="0"/>
                  </a:lnTo>
                  <a:lnTo>
                    <a:pt x="0" y="11782"/>
                  </a:lnTo>
                  <a:lnTo>
                    <a:pt x="0" y="21600"/>
                  </a:lnTo>
                  <a:lnTo>
                    <a:pt x="8208" y="21207"/>
                  </a:lnTo>
                  <a:close/>
                </a:path>
              </a:pathLst>
            </a:custGeom>
            <a:solidFill>
              <a:srgbClr val="53585F"/>
            </a:solidFill>
            <a:ln w="25400" cap="flat">
              <a:solidFill>
                <a:srgbClr val="000000"/>
              </a:solidFill>
              <a:prstDash val="solid"/>
              <a:miter lim="400000"/>
              <a:headEnd type="stealth" w="med" len="med"/>
            </a:ln>
            <a:effectLst/>
          </p:spPr>
          <p:txBody>
            <a:bodyPr wrap="square" lIns="0" tIns="0" rIns="0" bIns="0" numCol="1" anchor="ctr">
              <a:noAutofit/>
            </a:bodyPr>
            <a:lstStyle/>
            <a:p>
              <a:pPr lvl="0" defTabSz="584200">
                <a:defRPr sz="3800">
                  <a:latin typeface="Gill Sans"/>
                  <a:ea typeface="Gill Sans"/>
                  <a:cs typeface="Gill Sans"/>
                  <a:sym typeface="Gill Sans"/>
                </a:defRPr>
              </a:pPr>
            </a:p>
          </p:txBody>
        </p:sp>
        <p:sp>
          <p:nvSpPr>
            <p:cNvPr id="641" name="Shape 641"/>
            <p:cNvSpPr/>
            <p:nvPr/>
          </p:nvSpPr>
          <p:spPr>
            <a:xfrm>
              <a:off x="320978" y="692391"/>
              <a:ext cx="729960" cy="390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1600"/>
              </a:lvl1pPr>
            </a:lstStyle>
            <a:p>
              <a:pPr lvl="0">
                <a:defRPr sz="1800">
                  <a:solidFill>
                    <a:srgbClr val="000000"/>
                  </a:solidFill>
                </a:defRPr>
              </a:pPr>
              <a:r>
                <a:rPr sz="1600">
                  <a:solidFill>
                    <a:srgbClr val="FFFFFF"/>
                  </a:solidFill>
                </a:rPr>
                <a:t>DV/SD</a:t>
              </a:r>
            </a:p>
          </p:txBody>
        </p:sp>
        <p:sp>
          <p:nvSpPr>
            <p:cNvPr id="642" name="Shape 642"/>
            <p:cNvSpPr/>
            <p:nvPr/>
          </p:nvSpPr>
          <p:spPr>
            <a:xfrm flipH="1">
              <a:off x="0" y="827067"/>
              <a:ext cx="1227351" cy="740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8" y="21207"/>
                  </a:moveTo>
                  <a:lnTo>
                    <a:pt x="21600" y="20815"/>
                  </a:lnTo>
                  <a:lnTo>
                    <a:pt x="21600" y="0"/>
                  </a:lnTo>
                  <a:lnTo>
                    <a:pt x="0" y="11782"/>
                  </a:lnTo>
                  <a:lnTo>
                    <a:pt x="0" y="21600"/>
                  </a:lnTo>
                  <a:lnTo>
                    <a:pt x="8208" y="21207"/>
                  </a:lnTo>
                  <a:close/>
                </a:path>
              </a:pathLst>
            </a:custGeom>
            <a:solidFill>
              <a:srgbClr val="FFFFFF"/>
            </a:solidFill>
            <a:ln w="25400" cap="flat">
              <a:solidFill>
                <a:srgbClr val="000000"/>
              </a:solidFill>
              <a:prstDash val="solid"/>
              <a:miter lim="400000"/>
              <a:headEnd type="stealth" w="med" len="med"/>
            </a:ln>
            <a:effectLst/>
          </p:spPr>
          <p:txBody>
            <a:bodyPr wrap="square" lIns="0" tIns="0" rIns="0" bIns="0" numCol="1" anchor="ctr">
              <a:noAutofit/>
            </a:bodyPr>
            <a:lstStyle/>
            <a:p>
              <a:pPr lvl="0" defTabSz="584200">
                <a:defRPr sz="3800">
                  <a:latin typeface="Gill Sans"/>
                  <a:ea typeface="Gill Sans"/>
                  <a:cs typeface="Gill Sans"/>
                  <a:sym typeface="Gill Sans"/>
                </a:defRPr>
              </a:pPr>
            </a:p>
          </p:txBody>
        </p:sp>
        <p:sp>
          <p:nvSpPr>
            <p:cNvPr id="643" name="Shape 643"/>
            <p:cNvSpPr/>
            <p:nvPr/>
          </p:nvSpPr>
          <p:spPr>
            <a:xfrm>
              <a:off x="47520" y="1069483"/>
              <a:ext cx="833543" cy="390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1600">
                  <a:solidFill>
                    <a:srgbClr val="000000"/>
                  </a:solidFill>
                </a:defRPr>
              </a:lvl1pPr>
            </a:lstStyle>
            <a:p>
              <a:pPr lvl="0">
                <a:defRPr sz="1800"/>
              </a:pPr>
              <a:r>
                <a:rPr sz="1600"/>
                <a:t>HD-SDI</a:t>
              </a:r>
            </a:p>
          </p:txBody>
        </p:sp>
        <p:sp>
          <p:nvSpPr>
            <p:cNvPr id="644" name="Shape 644"/>
            <p:cNvSpPr/>
            <p:nvPr/>
          </p:nvSpPr>
          <p:spPr>
            <a:xfrm>
              <a:off x="0" y="1204158"/>
              <a:ext cx="1227351" cy="740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8" y="21207"/>
                  </a:moveTo>
                  <a:lnTo>
                    <a:pt x="21600" y="20815"/>
                  </a:lnTo>
                  <a:lnTo>
                    <a:pt x="21600" y="0"/>
                  </a:lnTo>
                  <a:lnTo>
                    <a:pt x="0" y="11782"/>
                  </a:lnTo>
                  <a:lnTo>
                    <a:pt x="0" y="21600"/>
                  </a:lnTo>
                  <a:lnTo>
                    <a:pt x="8208" y="21207"/>
                  </a:lnTo>
                  <a:close/>
                </a:path>
              </a:pathLst>
            </a:custGeom>
            <a:solidFill>
              <a:srgbClr val="53585F"/>
            </a:solidFill>
            <a:ln w="25400" cap="flat">
              <a:solidFill>
                <a:srgbClr val="000000"/>
              </a:solidFill>
              <a:prstDash val="solid"/>
              <a:miter lim="400000"/>
              <a:headEnd type="stealth" w="med" len="med"/>
            </a:ln>
            <a:effectLst/>
          </p:spPr>
          <p:txBody>
            <a:bodyPr wrap="square" lIns="0" tIns="0" rIns="0" bIns="0" numCol="1" anchor="ctr">
              <a:noAutofit/>
            </a:bodyPr>
            <a:lstStyle/>
            <a:p>
              <a:pPr lvl="0" defTabSz="584200">
                <a:defRPr sz="3800">
                  <a:latin typeface="Gill Sans"/>
                  <a:ea typeface="Gill Sans"/>
                  <a:cs typeface="Gill Sans"/>
                  <a:sym typeface="Gill Sans"/>
                </a:defRPr>
              </a:pPr>
            </a:p>
          </p:txBody>
        </p:sp>
        <p:sp>
          <p:nvSpPr>
            <p:cNvPr id="645" name="Shape 645"/>
            <p:cNvSpPr/>
            <p:nvPr/>
          </p:nvSpPr>
          <p:spPr>
            <a:xfrm>
              <a:off x="190305" y="1486977"/>
              <a:ext cx="917428" cy="390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1600"/>
              </a:lvl1pPr>
            </a:lstStyle>
            <a:p>
              <a:pPr lvl="0">
                <a:defRPr sz="1800">
                  <a:solidFill>
                    <a:srgbClr val="000000"/>
                  </a:solidFill>
                </a:defRPr>
              </a:pPr>
              <a:r>
                <a:rPr sz="1600">
                  <a:solidFill>
                    <a:srgbClr val="FFFFFF"/>
                  </a:solidFill>
                </a:rPr>
                <a:t>XDCAM</a:t>
              </a:r>
            </a:p>
          </p:txBody>
        </p:sp>
        <p:sp>
          <p:nvSpPr>
            <p:cNvPr id="646" name="Shape 646"/>
            <p:cNvSpPr/>
            <p:nvPr/>
          </p:nvSpPr>
          <p:spPr>
            <a:xfrm flipH="1">
              <a:off x="0" y="1594715"/>
              <a:ext cx="1227351" cy="740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8" y="21207"/>
                  </a:moveTo>
                  <a:lnTo>
                    <a:pt x="21600" y="20815"/>
                  </a:lnTo>
                  <a:lnTo>
                    <a:pt x="21600" y="0"/>
                  </a:lnTo>
                  <a:lnTo>
                    <a:pt x="0" y="11782"/>
                  </a:lnTo>
                  <a:lnTo>
                    <a:pt x="0" y="21600"/>
                  </a:lnTo>
                  <a:lnTo>
                    <a:pt x="8208" y="21207"/>
                  </a:lnTo>
                  <a:close/>
                </a:path>
              </a:pathLst>
            </a:custGeom>
            <a:solidFill>
              <a:srgbClr val="FFFFFF"/>
            </a:solidFill>
            <a:ln w="25400" cap="flat">
              <a:solidFill>
                <a:srgbClr val="000000"/>
              </a:solidFill>
              <a:prstDash val="solid"/>
              <a:miter lim="400000"/>
              <a:headEnd type="stealth" w="med" len="med"/>
            </a:ln>
            <a:effectLst/>
          </p:spPr>
          <p:txBody>
            <a:bodyPr wrap="square" lIns="0" tIns="0" rIns="0" bIns="0" numCol="1" anchor="ctr">
              <a:noAutofit/>
            </a:bodyPr>
            <a:lstStyle/>
            <a:p>
              <a:pPr lvl="0" defTabSz="584200">
                <a:defRPr sz="3800">
                  <a:latin typeface="Gill Sans"/>
                  <a:ea typeface="Gill Sans"/>
                  <a:cs typeface="Gill Sans"/>
                  <a:sym typeface="Gill Sans"/>
                </a:defRPr>
              </a:pPr>
            </a:p>
          </p:txBody>
        </p:sp>
        <p:sp>
          <p:nvSpPr>
            <p:cNvPr id="647" name="Shape 647"/>
            <p:cNvSpPr/>
            <p:nvPr/>
          </p:nvSpPr>
          <p:spPr>
            <a:xfrm>
              <a:off x="481682" y="1877534"/>
              <a:ext cx="334674" cy="390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1600">
                  <a:solidFill>
                    <a:srgbClr val="000000"/>
                  </a:solidFill>
                </a:defRPr>
              </a:lvl1pPr>
            </a:lstStyle>
            <a:p>
              <a:pPr lvl="0">
                <a:defRPr sz="1800"/>
              </a:pPr>
              <a:r>
                <a:rPr sz="1600"/>
                <a:t>P2</a:t>
              </a:r>
            </a:p>
          </p:txBody>
        </p:sp>
        <p:sp>
          <p:nvSpPr>
            <p:cNvPr id="648" name="Shape 648"/>
            <p:cNvSpPr/>
            <p:nvPr/>
          </p:nvSpPr>
          <p:spPr>
            <a:xfrm>
              <a:off x="97911" y="234495"/>
              <a:ext cx="561541" cy="390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1600">
                  <a:solidFill>
                    <a:srgbClr val="000000"/>
                  </a:solidFill>
                </a:defRPr>
              </a:lvl1pPr>
            </a:lstStyle>
            <a:p>
              <a:pPr lvl="0">
                <a:defRPr sz="1800"/>
              </a:pPr>
              <a:r>
                <a:rPr sz="1600"/>
                <a:t>HDV</a:t>
              </a:r>
            </a:p>
          </p:txBody>
        </p:sp>
      </p:grpSp>
      <p:grpSp>
        <p:nvGrpSpPr>
          <p:cNvPr id="652" name="Group 652"/>
          <p:cNvGrpSpPr/>
          <p:nvPr/>
        </p:nvGrpSpPr>
        <p:grpSpPr>
          <a:xfrm>
            <a:off x="18686234" y="8004449"/>
            <a:ext cx="1666036" cy="412195"/>
            <a:chOff x="0" y="0"/>
            <a:chExt cx="1666034" cy="412194"/>
          </a:xfrm>
        </p:grpSpPr>
        <p:sp>
          <p:nvSpPr>
            <p:cNvPr id="650" name="Shape 650"/>
            <p:cNvSpPr/>
            <p:nvPr/>
          </p:nvSpPr>
          <p:spPr>
            <a:xfrm>
              <a:off x="0" y="0"/>
              <a:ext cx="1666035" cy="412195"/>
            </a:xfrm>
            <a:prstGeom prst="roundRect">
              <a:avLst>
                <a:gd name="adj" fmla="val 46216"/>
              </a:avLst>
            </a:prstGeom>
            <a:solidFill>
              <a:srgbClr val="00A6AC"/>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1" name="Shape 651"/>
            <p:cNvSpPr/>
            <p:nvPr/>
          </p:nvSpPr>
          <p:spPr>
            <a:xfrm>
              <a:off x="354457" y="15597"/>
              <a:ext cx="95712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Any NLE</a:t>
              </a:r>
            </a:p>
          </p:txBody>
        </p:sp>
      </p:grpSp>
      <p:sp>
        <p:nvSpPr>
          <p:cNvPr id="653" name="Shape 653"/>
          <p:cNvSpPr/>
          <p:nvPr/>
        </p:nvSpPr>
        <p:spPr>
          <a:xfrm flipH="1">
            <a:off x="7511112" y="6918928"/>
            <a:ext cx="14075411" cy="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54" name="Shape 654"/>
          <p:cNvSpPr/>
          <p:nvPr/>
        </p:nvSpPr>
        <p:spPr>
          <a:xfrm>
            <a:off x="20340147" y="6824374"/>
            <a:ext cx="12573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solidFill>
                  <a:srgbClr val="000000"/>
                </a:solidFill>
              </a:defRPr>
            </a:pPr>
            <a:r>
              <a:rPr sz="2400">
                <a:solidFill>
                  <a:srgbClr val="FFFFFF"/>
                </a:solidFill>
              </a:rPr>
              <a:t>Ethernet</a:t>
            </a:r>
          </a:p>
        </p:txBody>
      </p:sp>
      <p:sp>
        <p:nvSpPr>
          <p:cNvPr id="655" name="Shape 655"/>
          <p:cNvSpPr/>
          <p:nvPr/>
        </p:nvSpPr>
        <p:spPr>
          <a:xfrm flipH="1" flipV="1">
            <a:off x="9577500" y="5399042"/>
            <a:ext cx="20534" cy="21070"/>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56" name="Shape 656"/>
          <p:cNvSpPr/>
          <p:nvPr/>
        </p:nvSpPr>
        <p:spPr>
          <a:xfrm flipV="1">
            <a:off x="8275429" y="6386372"/>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57" name="Shape 657"/>
          <p:cNvSpPr/>
          <p:nvPr/>
        </p:nvSpPr>
        <p:spPr>
          <a:xfrm flipV="1">
            <a:off x="7827549" y="6949436"/>
            <a:ext cx="24387" cy="2871278"/>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58" name="Shape 658"/>
          <p:cNvSpPr/>
          <p:nvPr/>
        </p:nvSpPr>
        <p:spPr>
          <a:xfrm flipH="1" flipV="1">
            <a:off x="19132020" y="6016977"/>
            <a:ext cx="21576"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59" name="Shape 659"/>
          <p:cNvSpPr/>
          <p:nvPr/>
        </p:nvSpPr>
        <p:spPr>
          <a:xfrm flipH="1" flipV="1">
            <a:off x="18714556" y="6845423"/>
            <a:ext cx="22521" cy="772176"/>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60" name="Shape 660"/>
          <p:cNvSpPr/>
          <p:nvPr/>
        </p:nvSpPr>
        <p:spPr>
          <a:xfrm flipH="1" flipV="1">
            <a:off x="13691794" y="6013321"/>
            <a:ext cx="21576" cy="893141"/>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61" name="Shape 661"/>
          <p:cNvSpPr/>
          <p:nvPr/>
        </p:nvSpPr>
        <p:spPr>
          <a:xfrm flipV="1">
            <a:off x="13253491" y="6887029"/>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62" name="Shape 662"/>
          <p:cNvSpPr/>
          <p:nvPr/>
        </p:nvSpPr>
        <p:spPr>
          <a:xfrm>
            <a:off x="9086454" y="6657275"/>
            <a:ext cx="4332591" cy="21827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53"/>
                </a:moveTo>
                <a:lnTo>
                  <a:pt x="21600" y="0"/>
                </a:lnTo>
                <a:lnTo>
                  <a:pt x="21600" y="21600"/>
                </a:lnTo>
              </a:path>
            </a:pathLst>
          </a:custGeom>
          <a:ln w="38100" cap="rnd">
            <a:solidFill>
              <a:srgbClr val="E32400"/>
            </a:solidFill>
            <a:custDash>
              <a:ds d="100000" sp="200000"/>
            </a:custDash>
            <a:miter lim="400000"/>
            <a:tailEnd type="stealth"/>
          </a:ln>
        </p:spPr>
        <p:txBody>
          <a:bodyPr lIns="0" tIns="0" rIns="0" bIns="0" anchor="ctr"/>
          <a:lstStyle/>
          <a:p>
            <a:pPr lvl="0">
              <a:defRPr>
                <a:latin typeface="Gill Sans"/>
                <a:ea typeface="Gill Sans"/>
                <a:cs typeface="Gill Sans"/>
                <a:sym typeface="Gill Sans"/>
              </a:defRPr>
            </a:pPr>
          </a:p>
        </p:txBody>
      </p:sp>
      <p:sp>
        <p:nvSpPr>
          <p:cNvPr id="663" name="Shape 663"/>
          <p:cNvSpPr/>
          <p:nvPr/>
        </p:nvSpPr>
        <p:spPr>
          <a:xfrm flipV="1">
            <a:off x="9214619" y="4428306"/>
            <a:ext cx="1" cy="2279732"/>
          </a:xfrm>
          <a:prstGeom prst="line">
            <a:avLst/>
          </a:prstGeom>
          <a:ln w="38100" cap="rnd">
            <a:solidFill>
              <a:srgbClr val="E32400"/>
            </a:solidFill>
            <a:custDash>
              <a:ds d="100000" sp="200000"/>
            </a:custDash>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64" name="Shape 664"/>
          <p:cNvSpPr/>
          <p:nvPr/>
        </p:nvSpPr>
        <p:spPr>
          <a:xfrm>
            <a:off x="9563100" y="4432300"/>
            <a:ext cx="3936865" cy="2037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 y="21600"/>
                </a:lnTo>
                <a:lnTo>
                  <a:pt x="21600" y="21600"/>
                </a:lnTo>
                <a:lnTo>
                  <a:pt x="21555" y="16584"/>
                </a:lnTo>
              </a:path>
            </a:pathLst>
          </a:custGeom>
          <a:ln w="38100" cap="rnd">
            <a:solidFill>
              <a:srgbClr val="0056D6"/>
            </a:solidFill>
            <a:custDash>
              <a:ds d="100000" sp="200000"/>
            </a:custDash>
            <a:miter lim="400000"/>
            <a:tailEnd type="stealth"/>
          </a:ln>
        </p:spPr>
        <p:txBody>
          <a:bodyPr lIns="0" tIns="0" rIns="0" bIns="0" anchor="ctr"/>
          <a:lstStyle/>
          <a:p>
            <a:pPr lvl="0">
              <a:defRPr>
                <a:latin typeface="Gill Sans"/>
                <a:ea typeface="Gill Sans"/>
                <a:cs typeface="Gill Sans"/>
                <a:sym typeface="Gill Sans"/>
              </a:defRPr>
            </a:pPr>
          </a:p>
        </p:txBody>
      </p:sp>
      <p:sp>
        <p:nvSpPr>
          <p:cNvPr id="665" name="Shape 665"/>
          <p:cNvSpPr/>
          <p:nvPr/>
        </p:nvSpPr>
        <p:spPr>
          <a:xfrm>
            <a:off x="10777120" y="6086130"/>
            <a:ext cx="1789020" cy="4160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3A88FE"/>
                </a:solidFill>
              </a:defRPr>
            </a:lvl1pPr>
          </a:lstStyle>
          <a:p>
            <a:pPr lvl="0">
              <a:defRPr sz="1800">
                <a:solidFill>
                  <a:srgbClr val="000000"/>
                </a:solidFill>
              </a:defRPr>
            </a:pPr>
            <a:r>
              <a:rPr sz="2400">
                <a:solidFill>
                  <a:srgbClr val="3A88FE"/>
                </a:solidFill>
              </a:rPr>
              <a:t>Proxies</a:t>
            </a:r>
          </a:p>
        </p:txBody>
      </p:sp>
      <p:sp>
        <p:nvSpPr>
          <p:cNvPr id="666" name="Shape 666"/>
          <p:cNvSpPr/>
          <p:nvPr/>
        </p:nvSpPr>
        <p:spPr>
          <a:xfrm>
            <a:off x="7607300" y="7137400"/>
            <a:ext cx="5458101" cy="2603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561" y="0"/>
                </a:lnTo>
                <a:lnTo>
                  <a:pt x="21600" y="16144"/>
                </a:lnTo>
              </a:path>
            </a:pathLst>
          </a:custGeom>
          <a:ln w="38100" cap="rnd">
            <a:solidFill>
              <a:srgbClr val="FFFB00"/>
            </a:solidFill>
            <a:custDash>
              <a:ds d="100000" sp="200000"/>
            </a:custDash>
            <a:miter lim="400000"/>
            <a:headEnd type="stealth"/>
          </a:ln>
        </p:spPr>
        <p:txBody>
          <a:bodyPr lIns="0" tIns="0" rIns="0" bIns="0" anchor="ctr"/>
          <a:lstStyle/>
          <a:p>
            <a:pPr lvl="0">
              <a:defRPr>
                <a:latin typeface="Gill Sans"/>
                <a:ea typeface="Gill Sans"/>
                <a:cs typeface="Gill Sans"/>
                <a:sym typeface="Gill Sans"/>
              </a:defRPr>
            </a:pPr>
          </a:p>
        </p:txBody>
      </p:sp>
      <p:sp>
        <p:nvSpPr>
          <p:cNvPr id="667" name="Shape 667"/>
          <p:cNvSpPr/>
          <p:nvPr/>
        </p:nvSpPr>
        <p:spPr>
          <a:xfrm>
            <a:off x="13661900" y="5721739"/>
            <a:ext cx="5930901" cy="59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027" y="21600"/>
                </a:lnTo>
                <a:lnTo>
                  <a:pt x="6027" y="3519"/>
                </a:lnTo>
                <a:lnTo>
                  <a:pt x="21600" y="3519"/>
                </a:lnTo>
                <a:lnTo>
                  <a:pt x="21600" y="0"/>
                </a:lnTo>
              </a:path>
            </a:pathLst>
          </a:custGeom>
          <a:ln w="38100" cap="rnd">
            <a:solidFill>
              <a:srgbClr val="8EFA00"/>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sp>
        <p:nvSpPr>
          <p:cNvPr id="668" name="Shape 668"/>
          <p:cNvSpPr/>
          <p:nvPr/>
        </p:nvSpPr>
        <p:spPr>
          <a:xfrm>
            <a:off x="15488146" y="6105888"/>
            <a:ext cx="31877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8EFA00"/>
                </a:solidFill>
              </a:defRPr>
            </a:lvl1pPr>
          </a:lstStyle>
          <a:p>
            <a:pPr lvl="0">
              <a:defRPr sz="1800">
                <a:solidFill>
                  <a:srgbClr val="000000"/>
                </a:solidFill>
              </a:defRPr>
            </a:pPr>
            <a:r>
              <a:rPr sz="2400">
                <a:solidFill>
                  <a:srgbClr val="8EFA00"/>
                </a:solidFill>
              </a:rPr>
              <a:t>Simple Scene Selection</a:t>
            </a:r>
          </a:p>
        </p:txBody>
      </p:sp>
      <p:sp>
        <p:nvSpPr>
          <p:cNvPr id="669" name="Shape 669"/>
          <p:cNvSpPr/>
          <p:nvPr/>
        </p:nvSpPr>
        <p:spPr>
          <a:xfrm>
            <a:off x="15737321" y="7215565"/>
            <a:ext cx="2806701" cy="912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76D6FF"/>
                </a:solidFill>
              </a:defRPr>
            </a:lvl1pPr>
          </a:lstStyle>
          <a:p>
            <a:pPr lvl="0">
              <a:defRPr sz="1800">
                <a:solidFill>
                  <a:srgbClr val="000000"/>
                </a:solidFill>
              </a:defRPr>
            </a:pPr>
            <a:r>
              <a:rPr sz="2400">
                <a:solidFill>
                  <a:srgbClr val="76D6FF"/>
                </a:solidFill>
              </a:rPr>
              <a:t>Consolidate to Production Storage</a:t>
            </a:r>
          </a:p>
        </p:txBody>
      </p:sp>
      <p:sp>
        <p:nvSpPr>
          <p:cNvPr id="670" name="Shape 670"/>
          <p:cNvSpPr/>
          <p:nvPr/>
        </p:nvSpPr>
        <p:spPr>
          <a:xfrm>
            <a:off x="13957300" y="6083300"/>
            <a:ext cx="4999172" cy="3784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5" y="8481"/>
                </a:moveTo>
                <a:lnTo>
                  <a:pt x="21600" y="6087"/>
                </a:lnTo>
                <a:lnTo>
                  <a:pt x="3181" y="6058"/>
                </a:lnTo>
                <a:lnTo>
                  <a:pt x="3176" y="21346"/>
                </a:lnTo>
                <a:lnTo>
                  <a:pt x="0" y="21600"/>
                </a:lnTo>
                <a:lnTo>
                  <a:pt x="0" y="8118"/>
                </a:lnTo>
                <a:lnTo>
                  <a:pt x="0" y="0"/>
                </a:lnTo>
              </a:path>
            </a:pathLst>
          </a:custGeom>
          <a:ln w="38100" cap="rnd">
            <a:solidFill>
              <a:srgbClr val="76D6FF"/>
            </a:solidFill>
            <a:custDash>
              <a:ds d="100000" sp="200000"/>
            </a:custDash>
            <a:miter lim="400000"/>
            <a:tailEnd type="stealth"/>
          </a:ln>
        </p:spPr>
        <p:txBody>
          <a:bodyPr lIns="0" tIns="0" rIns="0" bIns="0" anchor="ctr"/>
          <a:lstStyle/>
          <a:p>
            <a:pPr lvl="0">
              <a:defRPr>
                <a:latin typeface="Gill Sans"/>
                <a:ea typeface="Gill Sans"/>
                <a:cs typeface="Gill Sans"/>
                <a:sym typeface="Gill Sans"/>
              </a:defRPr>
            </a:pPr>
          </a:p>
        </p:txBody>
      </p:sp>
      <p:sp>
        <p:nvSpPr>
          <p:cNvPr id="671" name="Shape 671"/>
          <p:cNvSpPr/>
          <p:nvPr/>
        </p:nvSpPr>
        <p:spPr>
          <a:xfrm>
            <a:off x="18267622" y="5117963"/>
            <a:ext cx="1750373" cy="412195"/>
          </a:xfrm>
          <a:prstGeom prst="roundRect">
            <a:avLst>
              <a:gd name="adj" fmla="val 46216"/>
            </a:avLst>
          </a:prstGeom>
          <a:solidFill>
            <a:srgbClr val="0B5D12"/>
          </a:solidFill>
          <a:ln w="25400">
            <a:solidFill>
              <a:srgbClr val="FFFFFF"/>
            </a:solidFill>
            <a:miter lim="400000"/>
          </a:ln>
        </p:spPr>
        <p:txBody>
          <a:bodyPr lIns="0" tIns="0" rIns="0" bIns="0" anchor="ct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2" name="Shape 672"/>
          <p:cNvSpPr/>
          <p:nvPr/>
        </p:nvSpPr>
        <p:spPr>
          <a:xfrm>
            <a:off x="18675897" y="5183740"/>
            <a:ext cx="1029258" cy="280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lvl="0">
              <a:defRPr sz="1800">
                <a:solidFill>
                  <a:srgbClr val="000000"/>
                </a:solidFill>
              </a:defRPr>
            </a:pPr>
            <a:r>
              <a:rPr sz="1600">
                <a:solidFill>
                  <a:srgbClr val="FFFFFF"/>
                </a:solidFill>
              </a:rPr>
              <a:t>edit</a:t>
            </a:r>
          </a:p>
        </p:txBody>
      </p:sp>
      <p:sp>
        <p:nvSpPr>
          <p:cNvPr id="673" name="Shape 673"/>
          <p:cNvSpPr/>
          <p:nvPr/>
        </p:nvSpPr>
        <p:spPr>
          <a:xfrm>
            <a:off x="13632366" y="4202615"/>
            <a:ext cx="3303550" cy="6418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292" y="21585"/>
                </a:lnTo>
                <a:lnTo>
                  <a:pt x="5280" y="6072"/>
                </a:lnTo>
                <a:lnTo>
                  <a:pt x="21555" y="6072"/>
                </a:lnTo>
                <a:lnTo>
                  <a:pt x="21600" y="70"/>
                </a:lnTo>
                <a:lnTo>
                  <a:pt x="9570" y="0"/>
                </a:lnTo>
              </a:path>
            </a:pathLst>
          </a:custGeom>
          <a:ln w="38100" cap="rnd">
            <a:solidFill>
              <a:srgbClr val="BE38F3"/>
            </a:solidFill>
            <a:custDash>
              <a:ds d="100000" sp="200000"/>
            </a:custDash>
            <a:miter lim="400000"/>
            <a:headEnd type="stealth"/>
            <a:tailEnd type="stealth"/>
          </a:ln>
        </p:spPr>
        <p:txBody>
          <a:bodyPr lIns="0" tIns="0" rIns="0" bIns="0" anchor="ctr"/>
          <a:lstStyle/>
          <a:p>
            <a:pPr lvl="0">
              <a:defRPr>
                <a:latin typeface="Gill Sans"/>
                <a:ea typeface="Gill Sans"/>
                <a:cs typeface="Gill Sans"/>
                <a:sym typeface="Gill Sans"/>
              </a:defRPr>
            </a:pPr>
          </a:p>
        </p:txBody>
      </p:sp>
      <p:grpSp>
        <p:nvGrpSpPr>
          <p:cNvPr id="676" name="Group 676"/>
          <p:cNvGrpSpPr/>
          <p:nvPr/>
        </p:nvGrpSpPr>
        <p:grpSpPr>
          <a:xfrm>
            <a:off x="15917693" y="3999643"/>
            <a:ext cx="1775772" cy="408941"/>
            <a:chOff x="0" y="0"/>
            <a:chExt cx="1775771" cy="408939"/>
          </a:xfrm>
        </p:grpSpPr>
        <p:sp>
          <p:nvSpPr>
            <p:cNvPr id="674" name="Shape 674"/>
            <p:cNvSpPr/>
            <p:nvPr/>
          </p:nvSpPr>
          <p:spPr>
            <a:xfrm>
              <a:off x="0" y="0"/>
              <a:ext cx="1775772" cy="408940"/>
            </a:xfrm>
            <a:prstGeom prst="roundRect">
              <a:avLst>
                <a:gd name="adj" fmla="val 46216"/>
              </a:avLst>
            </a:prstGeom>
            <a:solidFill>
              <a:srgbClr val="5747C1"/>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5" name="Shape 675"/>
            <p:cNvSpPr/>
            <p:nvPr/>
          </p:nvSpPr>
          <p:spPr>
            <a:xfrm>
              <a:off x="377319" y="65256"/>
              <a:ext cx="1021133" cy="27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Transcode</a:t>
              </a:r>
            </a:p>
          </p:txBody>
        </p:sp>
      </p:grpSp>
      <p:grpSp>
        <p:nvGrpSpPr>
          <p:cNvPr id="679" name="Group 679"/>
          <p:cNvGrpSpPr/>
          <p:nvPr/>
        </p:nvGrpSpPr>
        <p:grpSpPr>
          <a:xfrm>
            <a:off x="8470146" y="4116681"/>
            <a:ext cx="1816267" cy="458376"/>
            <a:chOff x="0" y="0"/>
            <a:chExt cx="1816266" cy="458374"/>
          </a:xfrm>
        </p:grpSpPr>
        <p:sp>
          <p:nvSpPr>
            <p:cNvPr id="677" name="Shape 677"/>
            <p:cNvSpPr/>
            <p:nvPr/>
          </p:nvSpPr>
          <p:spPr>
            <a:xfrm>
              <a:off x="0" y="0"/>
              <a:ext cx="1816267" cy="458375"/>
            </a:xfrm>
            <a:prstGeom prst="roundRect">
              <a:avLst>
                <a:gd name="adj" fmla="val 41560"/>
              </a:avLst>
            </a:prstGeom>
            <a:solidFill>
              <a:srgbClr val="1497FC"/>
            </a:solidFill>
            <a:ln w="25400" cap="flat">
              <a:solidFill>
                <a:srgbClr val="FFFFFF"/>
              </a:solidFill>
              <a:prstDash val="solid"/>
              <a:miter lim="400000"/>
            </a:ln>
            <a:effectLst/>
          </p:spPr>
          <p:txBody>
            <a:bodyPr wrap="square" lIns="0" tIns="0" rIns="0" bIns="0" numCol="1" anchor="ctr">
              <a:noAutofit/>
            </a:bodyPr>
            <a:lstStyle/>
            <a:p>
              <a:pPr lvl="0">
                <a:defRPr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8" name="Shape 678"/>
            <p:cNvSpPr/>
            <p:nvPr/>
          </p:nvSpPr>
          <p:spPr>
            <a:xfrm>
              <a:off x="292679" y="62174"/>
              <a:ext cx="1225040" cy="334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lvl="0">
                <a:defRPr sz="1800">
                  <a:solidFill>
                    <a:srgbClr val="000000"/>
                  </a:solidFill>
                </a:defRPr>
              </a:pPr>
              <a:r>
                <a:rPr sz="1600">
                  <a:solidFill>
                    <a:srgbClr val="FFFFFF"/>
                  </a:solidFill>
                </a:rPr>
                <a:t>Ingest</a:t>
              </a:r>
            </a:p>
          </p:txBody>
        </p:sp>
      </p:grpSp>
    </p:spTree>
  </p:cSld>
  <p:clrMapOvr>
    <a:masterClrMapping/>
  </p:clrMapOvr>
  <p:transition spd="med"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hape 683"/>
          <p:cNvSpPr/>
          <p:nvPr/>
        </p:nvSpPr>
        <p:spPr>
          <a:xfrm>
            <a:off x="15531172" y="11440834"/>
            <a:ext cx="1586181" cy="4089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FFFFFF"/>
                </a:solidFill>
              </a:rPr>
              <a:t>MatrixStore</a:t>
            </a:r>
          </a:p>
        </p:txBody>
      </p:sp>
      <p:grpSp>
        <p:nvGrpSpPr>
          <p:cNvPr id="687" name="Group 687"/>
          <p:cNvGrpSpPr/>
          <p:nvPr/>
        </p:nvGrpSpPr>
        <p:grpSpPr>
          <a:xfrm>
            <a:off x="13988420" y="3267184"/>
            <a:ext cx="4576367" cy="7813429"/>
            <a:chOff x="443309" y="409536"/>
            <a:chExt cx="4576365" cy="7813427"/>
          </a:xfrm>
        </p:grpSpPr>
        <p:pic>
          <p:nvPicPr>
            <p:cNvPr id="684" name="untitled-1.jpg"/>
            <p:cNvPicPr/>
            <p:nvPr/>
          </p:nvPicPr>
          <p:blipFill>
            <a:blip r:embed="rId3">
              <a:extLst/>
            </a:blip>
            <a:stretch>
              <a:fillRect/>
            </a:stretch>
          </p:blipFill>
          <p:spPr>
            <a:xfrm>
              <a:off x="515927" y="5264210"/>
              <a:ext cx="4443810" cy="2958754"/>
            </a:xfrm>
            <a:prstGeom prst="rect">
              <a:avLst/>
            </a:prstGeom>
            <a:ln w="12700" cap="flat">
              <a:noFill/>
              <a:miter lim="400000"/>
            </a:ln>
            <a:effectLst/>
          </p:spPr>
        </p:pic>
        <p:pic>
          <p:nvPicPr>
            <p:cNvPr id="685" name="untitled-1.jpg"/>
            <p:cNvPicPr/>
            <p:nvPr/>
          </p:nvPicPr>
          <p:blipFill>
            <a:blip r:embed="rId4">
              <a:extLst/>
            </a:blip>
            <a:stretch>
              <a:fillRect/>
            </a:stretch>
          </p:blipFill>
          <p:spPr>
            <a:xfrm>
              <a:off x="478464" y="2843332"/>
              <a:ext cx="4510089" cy="2978554"/>
            </a:xfrm>
            <a:prstGeom prst="rect">
              <a:avLst/>
            </a:prstGeom>
            <a:ln w="12700" cap="flat">
              <a:noFill/>
              <a:miter lim="400000"/>
            </a:ln>
            <a:effectLst/>
          </p:spPr>
        </p:pic>
        <p:pic>
          <p:nvPicPr>
            <p:cNvPr id="686" name="untitled-1.jpg"/>
            <p:cNvPicPr/>
            <p:nvPr/>
          </p:nvPicPr>
          <p:blipFill>
            <a:blip r:embed="rId5">
              <a:extLst/>
            </a:blip>
            <a:stretch>
              <a:fillRect/>
            </a:stretch>
          </p:blipFill>
          <p:spPr>
            <a:xfrm>
              <a:off x="443309" y="409536"/>
              <a:ext cx="4576366" cy="3007571"/>
            </a:xfrm>
            <a:prstGeom prst="rect">
              <a:avLst/>
            </a:prstGeom>
            <a:ln w="12700" cap="flat">
              <a:noFill/>
              <a:miter lim="400000"/>
            </a:ln>
            <a:effectLst/>
          </p:spPr>
        </p:pic>
      </p:grpSp>
      <p:grpSp>
        <p:nvGrpSpPr>
          <p:cNvPr id="690" name="Group 690"/>
          <p:cNvGrpSpPr/>
          <p:nvPr/>
        </p:nvGrpSpPr>
        <p:grpSpPr>
          <a:xfrm>
            <a:off x="14613480" y="4070817"/>
            <a:ext cx="1587501" cy="3314706"/>
            <a:chOff x="0" y="-3"/>
            <a:chExt cx="1587500" cy="3314704"/>
          </a:xfrm>
        </p:grpSpPr>
        <p:sp>
          <p:nvSpPr>
            <p:cNvPr id="688" name="Shape 688"/>
            <p:cNvSpPr/>
            <p:nvPr/>
          </p:nvSpPr>
          <p:spPr>
            <a:xfrm>
              <a:off x="0" y="403"/>
              <a:ext cx="1587500" cy="3314298"/>
            </a:xfrm>
            <a:prstGeom prst="roundRect">
              <a:avLst>
                <a:gd name="adj" fmla="val 12000"/>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89" name="Shape 689"/>
            <p:cNvSpPr/>
            <p:nvPr/>
          </p:nvSpPr>
          <p:spPr>
            <a:xfrm rot="16199974">
              <a:off x="-838681" y="1164187"/>
              <a:ext cx="3314298" cy="985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Re-Purpose</a:t>
              </a:r>
            </a:p>
          </p:txBody>
        </p:sp>
      </p:grpSp>
      <p:sp>
        <p:nvSpPr>
          <p:cNvPr id="691" name="Shape 691"/>
          <p:cNvSpPr/>
          <p:nvPr/>
        </p:nvSpPr>
        <p:spPr>
          <a:xfrm flipV="1">
            <a:off x="7602329" y="6830872"/>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92" name="Shape 692"/>
          <p:cNvSpPr/>
          <p:nvPr/>
        </p:nvSpPr>
        <p:spPr>
          <a:xfrm flipV="1">
            <a:off x="15031491" y="5655129"/>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695" name="Group 695"/>
          <p:cNvGrpSpPr/>
          <p:nvPr/>
        </p:nvGrpSpPr>
        <p:grpSpPr>
          <a:xfrm>
            <a:off x="17449334" y="4563778"/>
            <a:ext cx="711202" cy="1562101"/>
            <a:chOff x="0" y="0"/>
            <a:chExt cx="711200" cy="1562099"/>
          </a:xfrm>
        </p:grpSpPr>
        <p:sp>
          <p:nvSpPr>
            <p:cNvPr id="693" name="Shape 693"/>
            <p:cNvSpPr/>
            <p:nvPr/>
          </p:nvSpPr>
          <p:spPr>
            <a:xfrm>
              <a:off x="0" y="0"/>
              <a:ext cx="658118" cy="1562100"/>
            </a:xfrm>
            <a:prstGeom prst="roundRect">
              <a:avLst>
                <a:gd name="adj" fmla="val 28946"/>
              </a:avLst>
            </a:prstGeom>
            <a:solidFill>
              <a:srgbClr val="669C35">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4" name="Shape 694"/>
            <p:cNvSpPr/>
            <p:nvPr/>
          </p:nvSpPr>
          <p:spPr>
            <a:xfrm rot="16199971">
              <a:off x="-217570" y="450793"/>
              <a:ext cx="1178184" cy="67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Graphics</a:t>
              </a:r>
            </a:p>
          </p:txBody>
        </p:sp>
      </p:grpSp>
      <p:grpSp>
        <p:nvGrpSpPr>
          <p:cNvPr id="698" name="Group 698"/>
          <p:cNvGrpSpPr/>
          <p:nvPr/>
        </p:nvGrpSpPr>
        <p:grpSpPr>
          <a:xfrm>
            <a:off x="16408400" y="4086318"/>
            <a:ext cx="558800" cy="2235202"/>
            <a:chOff x="0" y="-1"/>
            <a:chExt cx="558800" cy="2235200"/>
          </a:xfrm>
        </p:grpSpPr>
        <p:sp>
          <p:nvSpPr>
            <p:cNvPr id="696" name="Shape 696"/>
            <p:cNvSpPr/>
            <p:nvPr/>
          </p:nvSpPr>
          <p:spPr>
            <a:xfrm>
              <a:off x="0" y="6682"/>
              <a:ext cx="558800" cy="2176570"/>
            </a:xfrm>
            <a:prstGeom prst="roundRect">
              <a:avLst>
                <a:gd name="adj" fmla="val 34091"/>
              </a:avLst>
            </a:prstGeom>
            <a:solidFill>
              <a:srgbClr val="E324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7" name="Shape 697"/>
            <p:cNvSpPr/>
            <p:nvPr/>
          </p:nvSpPr>
          <p:spPr>
            <a:xfrm rot="16199982">
              <a:off x="-843155" y="863599"/>
              <a:ext cx="2235200"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Audio</a:t>
              </a:r>
            </a:p>
          </p:txBody>
        </p:sp>
      </p:grpSp>
      <p:sp>
        <p:nvSpPr>
          <p:cNvPr id="699" name="Shape 699"/>
          <p:cNvSpPr/>
          <p:nvPr/>
        </p:nvSpPr>
        <p:spPr>
          <a:xfrm>
            <a:off x="14617700" y="7506103"/>
            <a:ext cx="1701800" cy="3314297"/>
          </a:xfrm>
          <a:prstGeom prst="roundRect">
            <a:avLst>
              <a:gd name="adj" fmla="val 11194"/>
            </a:avLst>
          </a:prstGeom>
          <a:solidFill>
            <a:srgbClr val="302B71">
              <a:alpha val="50000"/>
            </a:srgbClr>
          </a:solidFill>
          <a:ln w="12700">
            <a:miter lim="400000"/>
          </a:ln>
        </p:spPr>
        <p:txBody>
          <a:bodyPr lIns="0" tIns="0" rIns="0" bIns="0" anchor="ct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0" name="Shape 700"/>
          <p:cNvSpPr/>
          <p:nvPr/>
        </p:nvSpPr>
        <p:spPr>
          <a:xfrm rot="16199976">
            <a:off x="13820035" y="8634394"/>
            <a:ext cx="3314297" cy="105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Interplay</a:t>
            </a:r>
          </a:p>
        </p:txBody>
      </p:sp>
      <p:sp>
        <p:nvSpPr>
          <p:cNvPr id="701" name="Shape 701"/>
          <p:cNvSpPr/>
          <p:nvPr/>
        </p:nvSpPr>
        <p:spPr>
          <a:xfrm>
            <a:off x="6057900" y="3467100"/>
            <a:ext cx="5143500" cy="1104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Content landed in dual copy MatrixStore vault</a:t>
            </a:r>
          </a:p>
        </p:txBody>
      </p:sp>
      <p:sp>
        <p:nvSpPr>
          <p:cNvPr id="702" name="Shape 702"/>
          <p:cNvSpPr/>
          <p:nvPr/>
        </p:nvSpPr>
        <p:spPr>
          <a:xfrm>
            <a:off x="6057900" y="2946400"/>
            <a:ext cx="248945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Ingest location</a:t>
            </a:r>
          </a:p>
        </p:txBody>
      </p:sp>
      <p:sp>
        <p:nvSpPr>
          <p:cNvPr id="703" name="Shape 703"/>
          <p:cNvSpPr/>
          <p:nvPr/>
        </p:nvSpPr>
        <p:spPr>
          <a:xfrm>
            <a:off x="6096000" y="5302250"/>
            <a:ext cx="46101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Rhozet Farm reads from vault and writes to new single copy proxy vault</a:t>
            </a:r>
          </a:p>
        </p:txBody>
      </p:sp>
      <p:sp>
        <p:nvSpPr>
          <p:cNvPr id="704" name="Shape 704"/>
          <p:cNvSpPr/>
          <p:nvPr/>
        </p:nvSpPr>
        <p:spPr>
          <a:xfrm>
            <a:off x="6070600" y="4787900"/>
            <a:ext cx="170581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Transcode</a:t>
            </a:r>
          </a:p>
        </p:txBody>
      </p:sp>
      <p:grpSp>
        <p:nvGrpSpPr>
          <p:cNvPr id="707" name="Group 707"/>
          <p:cNvGrpSpPr/>
          <p:nvPr/>
        </p:nvGrpSpPr>
        <p:grpSpPr>
          <a:xfrm>
            <a:off x="17130017" y="9182100"/>
            <a:ext cx="1016001" cy="1625600"/>
            <a:chOff x="0" y="0"/>
            <a:chExt cx="1016000" cy="1625600"/>
          </a:xfrm>
        </p:grpSpPr>
        <p:sp>
          <p:nvSpPr>
            <p:cNvPr id="705" name="Shape 705"/>
            <p:cNvSpPr/>
            <p:nvPr/>
          </p:nvSpPr>
          <p:spPr>
            <a:xfrm>
              <a:off x="0" y="0"/>
              <a:ext cx="1016000" cy="1625600"/>
            </a:xfrm>
            <a:prstGeom prst="roundRect">
              <a:avLst>
                <a:gd name="adj" fmla="val 18750"/>
              </a:avLst>
            </a:prstGeom>
            <a:solidFill>
              <a:srgbClr val="9452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6" name="Shape 706"/>
            <p:cNvSpPr/>
            <p:nvPr/>
          </p:nvSpPr>
          <p:spPr>
            <a:xfrm rot="16199971">
              <a:off x="-88286" y="463493"/>
              <a:ext cx="1178183" cy="67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Proxies</a:t>
              </a:r>
            </a:p>
          </p:txBody>
        </p:sp>
      </p:grpSp>
      <p:grpSp>
        <p:nvGrpSpPr>
          <p:cNvPr id="710" name="Group 710"/>
          <p:cNvGrpSpPr/>
          <p:nvPr/>
        </p:nvGrpSpPr>
        <p:grpSpPr>
          <a:xfrm>
            <a:off x="16700500" y="6692900"/>
            <a:ext cx="1447801" cy="2311400"/>
            <a:chOff x="0" y="0"/>
            <a:chExt cx="1447800" cy="2311400"/>
          </a:xfrm>
        </p:grpSpPr>
        <p:sp>
          <p:nvSpPr>
            <p:cNvPr id="708" name="Shape 708"/>
            <p:cNvSpPr/>
            <p:nvPr/>
          </p:nvSpPr>
          <p:spPr>
            <a:xfrm>
              <a:off x="0" y="0"/>
              <a:ext cx="1447801" cy="2311400"/>
            </a:xfrm>
            <a:prstGeom prst="roundRect">
              <a:avLst>
                <a:gd name="adj" fmla="val 13158"/>
              </a:avLst>
            </a:prstGeom>
            <a:solidFill>
              <a:srgbClr val="941751">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9" name="Shape 709"/>
            <p:cNvSpPr/>
            <p:nvPr/>
          </p:nvSpPr>
          <p:spPr>
            <a:xfrm rot="16199965">
              <a:off x="-118304" y="750850"/>
              <a:ext cx="1675230" cy="968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Ingest</a:t>
              </a:r>
            </a:p>
          </p:txBody>
        </p:sp>
      </p:grpSp>
      <p:sp>
        <p:nvSpPr>
          <p:cNvPr id="711" name="Shape 711"/>
          <p:cNvSpPr/>
          <p:nvPr/>
        </p:nvSpPr>
        <p:spPr>
          <a:xfrm>
            <a:off x="6184900" y="11817350"/>
            <a:ext cx="51435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Older content moved to LTO</a:t>
            </a:r>
          </a:p>
        </p:txBody>
      </p:sp>
      <p:sp>
        <p:nvSpPr>
          <p:cNvPr id="712" name="Shape 712"/>
          <p:cNvSpPr/>
          <p:nvPr/>
        </p:nvSpPr>
        <p:spPr>
          <a:xfrm>
            <a:off x="6159500" y="11201400"/>
            <a:ext cx="198836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b="1" sz="3600" u="sng">
                <a:solidFill>
                  <a:srgbClr val="FFFFFF"/>
                </a:solidFill>
                <a:latin typeface="+mn-lt"/>
                <a:ea typeface="+mn-ea"/>
                <a:cs typeface="+mn-cs"/>
                <a:sym typeface="Myriad Pro Condensed"/>
              </a:rPr>
              <a:t>move</a:t>
            </a:r>
            <a:r>
              <a:rPr b="1" sz="3600" u="sng">
                <a:solidFill>
                  <a:srgbClr val="1497FC"/>
                </a:solidFill>
                <a:latin typeface="+mn-lt"/>
                <a:ea typeface="+mn-ea"/>
                <a:cs typeface="+mn-cs"/>
                <a:sym typeface="Myriad Pro Condensed"/>
              </a:rPr>
              <a:t>2</a:t>
            </a:r>
            <a:r>
              <a:rPr b="1" sz="3600" u="sng">
                <a:solidFill>
                  <a:srgbClr val="FFFFFF"/>
                </a:solidFill>
                <a:latin typeface="+mn-lt"/>
                <a:ea typeface="+mn-ea"/>
                <a:cs typeface="+mn-cs"/>
                <a:sym typeface="Myriad Pro Condensed"/>
              </a:rPr>
              <a:t>LTO</a:t>
            </a:r>
          </a:p>
        </p:txBody>
      </p:sp>
      <p:sp>
        <p:nvSpPr>
          <p:cNvPr id="713" name="Shape 713"/>
          <p:cNvSpPr/>
          <p:nvPr/>
        </p:nvSpPr>
        <p:spPr>
          <a:xfrm>
            <a:off x="6121400" y="7696200"/>
            <a:ext cx="46101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Rhozet Farm reads from vault and writes to new single copy proxy vault</a:t>
            </a:r>
          </a:p>
        </p:txBody>
      </p:sp>
      <p:sp>
        <p:nvSpPr>
          <p:cNvPr id="714" name="Shape 714"/>
          <p:cNvSpPr/>
          <p:nvPr/>
        </p:nvSpPr>
        <p:spPr>
          <a:xfrm>
            <a:off x="6096000" y="7175500"/>
            <a:ext cx="281452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Interplay Archive</a:t>
            </a:r>
          </a:p>
        </p:txBody>
      </p:sp>
      <p:sp>
        <p:nvSpPr>
          <p:cNvPr id="715" name="Shape 715"/>
          <p:cNvSpPr/>
          <p:nvPr/>
        </p:nvSpPr>
        <p:spPr>
          <a:xfrm>
            <a:off x="6159500" y="10039350"/>
            <a:ext cx="5143500" cy="1104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DropSpot &amp; MXFS used to provide secure shared area.</a:t>
            </a:r>
          </a:p>
        </p:txBody>
      </p:sp>
      <p:sp>
        <p:nvSpPr>
          <p:cNvPr id="716" name="Shape 716"/>
          <p:cNvSpPr/>
          <p:nvPr/>
        </p:nvSpPr>
        <p:spPr>
          <a:xfrm>
            <a:off x="6134100" y="9563100"/>
            <a:ext cx="2776119"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Graphics &amp; Audio</a:t>
            </a:r>
          </a:p>
        </p:txBody>
      </p:sp>
      <p:pic>
        <p:nvPicPr>
          <p:cNvPr id="717" name="Universal Logo.png"/>
          <p:cNvPicPr/>
          <p:nvPr/>
        </p:nvPicPr>
        <p:blipFill>
          <a:blip r:embed="rId6">
            <a:extLst/>
          </a:blip>
          <a:stretch>
            <a:fillRect/>
          </a:stretch>
        </p:blipFill>
        <p:spPr>
          <a:xfrm>
            <a:off x="19627353" y="1552812"/>
            <a:ext cx="4578848" cy="2654301"/>
          </a:xfrm>
          <a:prstGeom prst="rect">
            <a:avLst/>
          </a:prstGeom>
          <a:ln w="12700">
            <a:miter lim="400000"/>
          </a:ln>
        </p:spPr>
      </p:pic>
    </p:spTree>
  </p:cSld>
  <p:clrMapOvr>
    <a:masterClrMapping/>
  </p:clrMapOvr>
  <p:transition spd="med"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nvSpPr>
        <p:spPr>
          <a:xfrm>
            <a:off x="5426878" y="2282174"/>
            <a:ext cx="12421225" cy="8585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marL="571500" indent="-571500" algn="l" defTabSz="584200">
              <a:spcBef>
                <a:spcPts val="2400"/>
              </a:spcBef>
              <a:buSzPct val="100000"/>
              <a:buChar char="•"/>
              <a:defRPr sz="1800">
                <a:solidFill>
                  <a:srgbClr val="000000"/>
                </a:solidFill>
              </a:defRPr>
            </a:pPr>
            <a:r>
              <a:rPr sz="5600">
                <a:solidFill>
                  <a:srgbClr val="FFFFFF"/>
                </a:solidFill>
                <a:latin typeface="+mn-lt"/>
                <a:ea typeface="+mn-ea"/>
                <a:cs typeface="+mn-cs"/>
                <a:sym typeface="Myriad Pro Condensed"/>
              </a:rPr>
              <a:t>UK based IT software company started, 2003</a:t>
            </a:r>
            <a:endParaRPr sz="5600">
              <a:solidFill>
                <a:srgbClr val="FFFFFF"/>
              </a:solidFill>
              <a:latin typeface="+mn-lt"/>
              <a:ea typeface="+mn-ea"/>
              <a:cs typeface="+mn-cs"/>
              <a:sym typeface="Myriad Pro Condensed"/>
            </a:endParaRPr>
          </a:p>
          <a:p>
            <a:pPr lvl="1" marL="977900" indent="-571500" algn="l" defTabSz="584200">
              <a:spcBef>
                <a:spcPts val="2400"/>
              </a:spcBef>
              <a:buSzPct val="94000"/>
              <a:buChar char="-"/>
              <a:defRPr sz="1800">
                <a:solidFill>
                  <a:srgbClr val="000000"/>
                </a:solidFill>
              </a:defRPr>
            </a:pPr>
            <a:r>
              <a:rPr sz="5600">
                <a:solidFill>
                  <a:srgbClr val="FFFFFF"/>
                </a:solidFill>
                <a:latin typeface="+mn-lt"/>
                <a:ea typeface="+mn-ea"/>
                <a:cs typeface="+mn-cs"/>
                <a:sym typeface="Myriad Pro Condensed"/>
              </a:rPr>
              <a:t>Employees with clustered object storage background </a:t>
            </a:r>
            <a:endParaRPr sz="5600">
              <a:solidFill>
                <a:srgbClr val="FFFFFF"/>
              </a:solidFill>
              <a:latin typeface="+mn-lt"/>
              <a:ea typeface="+mn-ea"/>
              <a:cs typeface="+mn-cs"/>
              <a:sym typeface="Myriad Pro Condensed"/>
            </a:endParaRPr>
          </a:p>
          <a:p>
            <a:pPr lvl="1" marL="977900" indent="-571500" algn="l" defTabSz="584200">
              <a:spcBef>
                <a:spcPts val="2400"/>
              </a:spcBef>
              <a:buSzPct val="94000"/>
              <a:buChar char="-"/>
              <a:defRPr sz="1800">
                <a:solidFill>
                  <a:srgbClr val="000000"/>
                </a:solidFill>
              </a:defRPr>
            </a:pPr>
            <a:r>
              <a:rPr sz="5600">
                <a:solidFill>
                  <a:srgbClr val="FFFFFF"/>
                </a:solidFill>
                <a:latin typeface="+mn-lt"/>
                <a:ea typeface="+mn-ea"/>
                <a:cs typeface="+mn-cs"/>
                <a:sym typeface="Myriad Pro Condensed"/>
              </a:rPr>
              <a:t>Recognised the move to disk-based archiving and the need to address that space with new products</a:t>
            </a:r>
            <a:endParaRPr sz="5600">
              <a:solidFill>
                <a:srgbClr val="FFFFFF"/>
              </a:solidFill>
              <a:latin typeface="+mn-lt"/>
              <a:ea typeface="+mn-ea"/>
              <a:cs typeface="+mn-cs"/>
              <a:sym typeface="Myriad Pro Condensed"/>
            </a:endParaRPr>
          </a:p>
          <a:p>
            <a:pPr lvl="0" marL="571500" indent="-571500" algn="l" defTabSz="584200">
              <a:spcBef>
                <a:spcPts val="2400"/>
              </a:spcBef>
              <a:buSzPct val="100000"/>
              <a:buChar char="•"/>
              <a:defRPr sz="1800">
                <a:solidFill>
                  <a:srgbClr val="000000"/>
                </a:solidFill>
              </a:defRPr>
            </a:pPr>
            <a:r>
              <a:rPr sz="5600">
                <a:solidFill>
                  <a:srgbClr val="FFFFFF"/>
                </a:solidFill>
                <a:latin typeface="+mn-lt"/>
                <a:ea typeface="+mn-ea"/>
                <a:cs typeface="+mn-cs"/>
                <a:sym typeface="Myriad Pro Condensed"/>
              </a:rPr>
              <a:t>Flagship product: MatrixStore</a:t>
            </a:r>
            <a:endParaRPr sz="5600">
              <a:solidFill>
                <a:srgbClr val="FFFFFF"/>
              </a:solidFill>
              <a:latin typeface="+mn-lt"/>
              <a:ea typeface="+mn-ea"/>
              <a:cs typeface="+mn-cs"/>
              <a:sym typeface="Myriad Pro Condensed"/>
            </a:endParaRPr>
          </a:p>
          <a:p>
            <a:pPr lvl="0" marL="571500" indent="-571500" algn="l" defTabSz="584200">
              <a:spcBef>
                <a:spcPts val="2400"/>
              </a:spcBef>
              <a:buSzPct val="100000"/>
              <a:buChar char="•"/>
              <a:defRPr sz="1800">
                <a:solidFill>
                  <a:srgbClr val="000000"/>
                </a:solidFill>
              </a:defRPr>
            </a:pPr>
            <a:r>
              <a:rPr sz="5600">
                <a:solidFill>
                  <a:srgbClr val="FFFFFF"/>
                </a:solidFill>
                <a:latin typeface="+mn-lt"/>
                <a:ea typeface="+mn-ea"/>
                <a:cs typeface="+mn-cs"/>
                <a:sym typeface="Myriad Pro Condensed"/>
              </a:rPr>
              <a:t>Object Based Storage Technology</a:t>
            </a:r>
          </a:p>
        </p:txBody>
      </p:sp>
      <p:sp>
        <p:nvSpPr>
          <p:cNvPr id="82" name="Shape 82"/>
          <p:cNvSpPr/>
          <p:nvPr/>
        </p:nvSpPr>
        <p:spPr>
          <a:xfrm>
            <a:off x="4706813" y="945814"/>
            <a:ext cx="4648613" cy="14046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Company</a:t>
            </a:r>
          </a:p>
        </p:txBody>
      </p:sp>
      <p:pic>
        <p:nvPicPr>
          <p:cNvPr id="83" name="object.png"/>
          <p:cNvPicPr/>
          <p:nvPr/>
        </p:nvPicPr>
        <p:blipFill>
          <a:blip r:embed="rId3">
            <a:extLst/>
          </a:blip>
          <a:stretch>
            <a:fillRect/>
          </a:stretch>
        </p:blipFill>
        <p:spPr>
          <a:xfrm>
            <a:off x="19456094" y="2303081"/>
            <a:ext cx="3716873" cy="3716873"/>
          </a:xfrm>
          <a:prstGeom prst="rect">
            <a:avLst/>
          </a:prstGeom>
          <a:ln w="12700">
            <a:miter lim="400000"/>
          </a:ln>
        </p:spPr>
      </p:pic>
      <p:pic>
        <p:nvPicPr>
          <p:cNvPr id="84" name="Cardiff-Team-OM-2.png"/>
          <p:cNvPicPr/>
          <p:nvPr/>
        </p:nvPicPr>
        <p:blipFill>
          <a:blip r:embed="rId4">
            <a:extLst/>
          </a:blip>
          <a:stretch>
            <a:fillRect/>
          </a:stretch>
        </p:blipFill>
        <p:spPr>
          <a:xfrm>
            <a:off x="13582625" y="7191147"/>
            <a:ext cx="10843023" cy="6548302"/>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0-#ppt_w/2"/>
                                          </p:val>
                                        </p:tav>
                                        <p:tav tm="100000">
                                          <p:val>
                                            <p:strVal val="#ppt_x"/>
                                          </p:val>
                                        </p:tav>
                                      </p:tavLst>
                                    </p:anim>
                                    <p:anim calcmode="lin" valueType="num">
                                      <p:cBhvr>
                                        <p:cTn id="8"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23" name="Group 723"/>
          <p:cNvGrpSpPr/>
          <p:nvPr/>
        </p:nvGrpSpPr>
        <p:grpSpPr>
          <a:xfrm>
            <a:off x="1644593" y="2425700"/>
            <a:ext cx="15363773" cy="2515308"/>
            <a:chOff x="0" y="0"/>
            <a:chExt cx="15363772" cy="2515307"/>
          </a:xfrm>
        </p:grpSpPr>
        <p:sp>
          <p:nvSpPr>
            <p:cNvPr id="721" name="Shape 721"/>
            <p:cNvSpPr/>
            <p:nvPr/>
          </p:nvSpPr>
          <p:spPr>
            <a:xfrm>
              <a:off x="0" y="934742"/>
              <a:ext cx="15363773" cy="15805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l">
                <a:defRPr sz="1800">
                  <a:solidFill>
                    <a:srgbClr val="000000"/>
                  </a:solidFill>
                </a:defRPr>
              </a:pPr>
              <a:r>
                <a:rPr sz="3600">
                  <a:solidFill>
                    <a:srgbClr val="FFFFFF"/>
                  </a:solidFill>
                  <a:latin typeface="+mn-lt"/>
                  <a:ea typeface="+mn-ea"/>
                  <a:cs typeface="+mn-cs"/>
                  <a:sym typeface="Myriad Pro Condensed"/>
                </a:rPr>
                <a:t>British Telecom has 382* 24TB nodes, 2*36TB nodes and 12*48TB nodes for the BT Vision VOD platform. </a:t>
              </a:r>
              <a:endParaRPr sz="3600">
                <a:solidFill>
                  <a:srgbClr val="FFFFFF"/>
                </a:solidFill>
                <a:latin typeface="+mn-lt"/>
                <a:ea typeface="+mn-ea"/>
                <a:cs typeface="+mn-cs"/>
                <a:sym typeface="Myriad Pro Condensed"/>
              </a:endParaRPr>
            </a:p>
            <a:p>
              <a:pPr lvl="0" algn="l">
                <a:defRPr sz="1800">
                  <a:solidFill>
                    <a:srgbClr val="000000"/>
                  </a:solidFill>
                </a:defRPr>
              </a:pP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There are 8</a:t>
              </a:r>
              <a:r>
                <a:rPr sz="3600">
                  <a:solidFill>
                    <a:srgbClr val="D357FE"/>
                  </a:solidFill>
                  <a:latin typeface="+mn-lt"/>
                  <a:ea typeface="+mn-ea"/>
                  <a:cs typeface="+mn-cs"/>
                  <a:sym typeface="Myriad Pro Condensed"/>
                </a:rPr>
                <a:t> generations</a:t>
              </a:r>
              <a:r>
                <a:rPr sz="3600">
                  <a:solidFill>
                    <a:srgbClr val="FFFFFF"/>
                  </a:solidFill>
                  <a:latin typeface="+mn-lt"/>
                  <a:ea typeface="+mn-ea"/>
                  <a:cs typeface="+mn-cs"/>
                  <a:sym typeface="Myriad Pro Condensed"/>
                </a:rPr>
                <a:t> of underlying hardware in the current cluster.</a:t>
              </a:r>
            </a:p>
          </p:txBody>
        </p:sp>
        <p:sp>
          <p:nvSpPr>
            <p:cNvPr id="722" name="Shape 722"/>
            <p:cNvSpPr/>
            <p:nvPr/>
          </p:nvSpPr>
          <p:spPr>
            <a:xfrm>
              <a:off x="223" y="0"/>
              <a:ext cx="14257988" cy="747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l">
                <a:defRPr b="1" sz="3600" u="sng">
                  <a:latin typeface="+mn-lt"/>
                  <a:ea typeface="+mn-ea"/>
                  <a:cs typeface="+mn-cs"/>
                  <a:sym typeface="Myriad Pro Condensed"/>
                </a:defRPr>
              </a:lvl1pPr>
            </a:lstStyle>
            <a:p>
              <a:pPr lvl="0">
                <a:defRPr b="0" sz="1800" u="none">
                  <a:solidFill>
                    <a:srgbClr val="000000"/>
                  </a:solidFill>
                </a:defRPr>
              </a:pPr>
              <a:r>
                <a:rPr b="1" sz="3600" u="sng">
                  <a:solidFill>
                    <a:srgbClr val="FFFFFF"/>
                  </a:solidFill>
                </a:rPr>
                <a:t>Future Proof Capacity Growth</a:t>
              </a:r>
            </a:p>
          </p:txBody>
        </p:sp>
      </p:grpSp>
      <p:pic>
        <p:nvPicPr>
          <p:cNvPr id="724" name="droppedImage.png"/>
          <p:cNvPicPr/>
          <p:nvPr/>
        </p:nvPicPr>
        <p:blipFill>
          <a:blip r:embed="rId3">
            <a:extLst/>
          </a:blip>
          <a:stretch>
            <a:fillRect/>
          </a:stretch>
        </p:blipFill>
        <p:spPr>
          <a:xfrm>
            <a:off x="1816100" y="990600"/>
            <a:ext cx="2489200" cy="1244600"/>
          </a:xfrm>
          <a:prstGeom prst="rect">
            <a:avLst/>
          </a:prstGeom>
          <a:ln w="12700">
            <a:miter lim="400000"/>
          </a:ln>
        </p:spPr>
      </p:pic>
      <p:sp>
        <p:nvSpPr>
          <p:cNvPr id="725" name="Shape 725"/>
          <p:cNvSpPr/>
          <p:nvPr/>
        </p:nvSpPr>
        <p:spPr>
          <a:xfrm>
            <a:off x="2019300" y="11480800"/>
            <a:ext cx="20193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August 2010</a:t>
            </a:r>
          </a:p>
        </p:txBody>
      </p:sp>
      <p:sp>
        <p:nvSpPr>
          <p:cNvPr id="726" name="Shape 726"/>
          <p:cNvSpPr/>
          <p:nvPr/>
        </p:nvSpPr>
        <p:spPr>
          <a:xfrm>
            <a:off x="4432300" y="11480800"/>
            <a:ext cx="20193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January 2011</a:t>
            </a:r>
          </a:p>
        </p:txBody>
      </p:sp>
      <p:sp>
        <p:nvSpPr>
          <p:cNvPr id="727" name="Shape 727"/>
          <p:cNvSpPr/>
          <p:nvPr/>
        </p:nvSpPr>
        <p:spPr>
          <a:xfrm>
            <a:off x="6845300" y="11480800"/>
            <a:ext cx="24892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September 2011</a:t>
            </a:r>
          </a:p>
        </p:txBody>
      </p:sp>
      <p:sp>
        <p:nvSpPr>
          <p:cNvPr id="728" name="Shape 728"/>
          <p:cNvSpPr/>
          <p:nvPr/>
        </p:nvSpPr>
        <p:spPr>
          <a:xfrm>
            <a:off x="9728199" y="11480800"/>
            <a:ext cx="2235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February 2012</a:t>
            </a:r>
          </a:p>
        </p:txBody>
      </p:sp>
      <p:sp>
        <p:nvSpPr>
          <p:cNvPr id="729" name="Shape 729"/>
          <p:cNvSpPr/>
          <p:nvPr/>
        </p:nvSpPr>
        <p:spPr>
          <a:xfrm>
            <a:off x="12357098" y="11480800"/>
            <a:ext cx="2489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December 2012</a:t>
            </a:r>
          </a:p>
        </p:txBody>
      </p:sp>
      <p:sp>
        <p:nvSpPr>
          <p:cNvPr id="730" name="Shape 730"/>
          <p:cNvSpPr/>
          <p:nvPr/>
        </p:nvSpPr>
        <p:spPr>
          <a:xfrm>
            <a:off x="15239998" y="11480800"/>
            <a:ext cx="2489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September 2013</a:t>
            </a:r>
          </a:p>
        </p:txBody>
      </p:sp>
      <p:sp>
        <p:nvSpPr>
          <p:cNvPr id="731" name="Shape 731"/>
          <p:cNvSpPr/>
          <p:nvPr/>
        </p:nvSpPr>
        <p:spPr>
          <a:xfrm>
            <a:off x="2692400" y="1409700"/>
            <a:ext cx="18999200" cy="919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418" y="19750"/>
                </a:lnTo>
                <a:lnTo>
                  <a:pt x="8750" y="16110"/>
                </a:lnTo>
                <a:lnTo>
                  <a:pt x="11955" y="12113"/>
                </a:lnTo>
                <a:lnTo>
                  <a:pt x="16951" y="5251"/>
                </a:lnTo>
                <a:lnTo>
                  <a:pt x="21600" y="0"/>
                </a:lnTo>
              </a:path>
            </a:pathLst>
          </a:custGeom>
          <a:ln w="50800">
            <a:solidFill>
              <a:srgbClr val="0061FF"/>
            </a:solidFill>
            <a:miter lim="400000"/>
          </a:ln>
        </p:spPr>
        <p:txBody>
          <a:bodyPr lIns="0" tIns="0" rIns="0" bIns="0" anchor="ctr"/>
          <a:lstStyle/>
          <a:p>
            <a:pPr lvl="0">
              <a:defRPr>
                <a:latin typeface="Gill Sans"/>
                <a:ea typeface="Gill Sans"/>
                <a:cs typeface="Gill Sans"/>
                <a:sym typeface="Gill Sans"/>
              </a:defRPr>
            </a:pPr>
          </a:p>
        </p:txBody>
      </p:sp>
      <p:sp>
        <p:nvSpPr>
          <p:cNvPr id="732" name="Shape 732"/>
          <p:cNvSpPr/>
          <p:nvPr/>
        </p:nvSpPr>
        <p:spPr>
          <a:xfrm>
            <a:off x="2895600" y="11963400"/>
            <a:ext cx="11430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0061FF"/>
                </a:solidFill>
                <a:latin typeface="+mn-lt"/>
                <a:ea typeface="+mn-ea"/>
                <a:cs typeface="+mn-cs"/>
                <a:sym typeface="Myriad Pro Condensed"/>
              </a:defRPr>
            </a:lvl1pPr>
          </a:lstStyle>
          <a:p>
            <a:pPr lvl="0">
              <a:defRPr sz="1800">
                <a:solidFill>
                  <a:srgbClr val="000000"/>
                </a:solidFill>
              </a:defRPr>
            </a:pPr>
            <a:r>
              <a:rPr sz="3600">
                <a:solidFill>
                  <a:srgbClr val="0061FF"/>
                </a:solidFill>
              </a:rPr>
              <a:t>100 TB</a:t>
            </a:r>
          </a:p>
        </p:txBody>
      </p:sp>
      <p:sp>
        <p:nvSpPr>
          <p:cNvPr id="733" name="Shape 733"/>
          <p:cNvSpPr/>
          <p:nvPr/>
        </p:nvSpPr>
        <p:spPr>
          <a:xfrm>
            <a:off x="20701000" y="647700"/>
            <a:ext cx="24384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1.4 Petabytes</a:t>
            </a:r>
          </a:p>
        </p:txBody>
      </p:sp>
      <p:sp>
        <p:nvSpPr>
          <p:cNvPr id="734" name="Shape 734"/>
          <p:cNvSpPr/>
          <p:nvPr/>
        </p:nvSpPr>
        <p:spPr>
          <a:xfrm>
            <a:off x="22669475" y="11963400"/>
            <a:ext cx="11430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0061FF"/>
                </a:solidFill>
                <a:latin typeface="+mn-lt"/>
                <a:ea typeface="+mn-ea"/>
                <a:cs typeface="+mn-cs"/>
                <a:sym typeface="Myriad Pro Condensed"/>
              </a:defRPr>
            </a:lvl1pPr>
          </a:lstStyle>
          <a:p>
            <a:pPr lvl="0">
              <a:defRPr sz="1800">
                <a:solidFill>
                  <a:srgbClr val="000000"/>
                </a:solidFill>
              </a:defRPr>
            </a:pPr>
            <a:r>
              <a:rPr sz="3600">
                <a:solidFill>
                  <a:srgbClr val="0061FF"/>
                </a:solidFill>
              </a:rPr>
              <a:t>1.4PB</a:t>
            </a:r>
          </a:p>
        </p:txBody>
      </p:sp>
      <p:sp>
        <p:nvSpPr>
          <p:cNvPr id="735" name="Shape 735"/>
          <p:cNvSpPr/>
          <p:nvPr/>
        </p:nvSpPr>
        <p:spPr>
          <a:xfrm>
            <a:off x="5105400" y="10960100"/>
            <a:ext cx="13462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2nd gen</a:t>
            </a:r>
          </a:p>
        </p:txBody>
      </p:sp>
      <p:sp>
        <p:nvSpPr>
          <p:cNvPr id="736" name="Shape 736"/>
          <p:cNvSpPr/>
          <p:nvPr/>
        </p:nvSpPr>
        <p:spPr>
          <a:xfrm>
            <a:off x="7988300" y="10960100"/>
            <a:ext cx="13462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3rd gen</a:t>
            </a:r>
          </a:p>
        </p:txBody>
      </p:sp>
      <p:sp>
        <p:nvSpPr>
          <p:cNvPr id="737" name="Shape 737"/>
          <p:cNvSpPr/>
          <p:nvPr/>
        </p:nvSpPr>
        <p:spPr>
          <a:xfrm>
            <a:off x="10617199" y="10960100"/>
            <a:ext cx="1346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4th gen</a:t>
            </a:r>
          </a:p>
        </p:txBody>
      </p:sp>
      <p:sp>
        <p:nvSpPr>
          <p:cNvPr id="738" name="Shape 738"/>
          <p:cNvSpPr/>
          <p:nvPr/>
        </p:nvSpPr>
        <p:spPr>
          <a:xfrm>
            <a:off x="13461998" y="10960100"/>
            <a:ext cx="1346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5th gen</a:t>
            </a:r>
          </a:p>
        </p:txBody>
      </p:sp>
      <p:sp>
        <p:nvSpPr>
          <p:cNvPr id="739" name="Shape 739"/>
          <p:cNvSpPr/>
          <p:nvPr/>
        </p:nvSpPr>
        <p:spPr>
          <a:xfrm>
            <a:off x="16382998" y="10960100"/>
            <a:ext cx="1346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6th gen</a:t>
            </a:r>
          </a:p>
        </p:txBody>
      </p:sp>
      <p:sp>
        <p:nvSpPr>
          <p:cNvPr id="740" name="Shape 740"/>
          <p:cNvSpPr/>
          <p:nvPr/>
        </p:nvSpPr>
        <p:spPr>
          <a:xfrm>
            <a:off x="2692400" y="10960100"/>
            <a:ext cx="1346200"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1st gen</a:t>
            </a:r>
          </a:p>
        </p:txBody>
      </p:sp>
      <p:sp>
        <p:nvSpPr>
          <p:cNvPr id="741" name="Shape 741"/>
          <p:cNvSpPr/>
          <p:nvPr/>
        </p:nvSpPr>
        <p:spPr>
          <a:xfrm flipH="1" flipV="1">
            <a:off x="4070511" y="12263034"/>
            <a:ext cx="18327243" cy="1"/>
          </a:xfrm>
          <a:prstGeom prst="line">
            <a:avLst/>
          </a:prstGeom>
          <a:ln w="25400" cap="rnd">
            <a:solidFill>
              <a:srgbClr val="0061FF"/>
            </a:solidFill>
            <a:custDash>
              <a:ds d="100000" sp="200000"/>
            </a:custDash>
            <a:miter lim="400000"/>
            <a:head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742" name="Shape 742"/>
          <p:cNvSpPr/>
          <p:nvPr/>
        </p:nvSpPr>
        <p:spPr>
          <a:xfrm>
            <a:off x="18160998" y="11480800"/>
            <a:ext cx="2489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July 2014</a:t>
            </a:r>
          </a:p>
        </p:txBody>
      </p:sp>
      <p:sp>
        <p:nvSpPr>
          <p:cNvPr id="743" name="Shape 743"/>
          <p:cNvSpPr/>
          <p:nvPr/>
        </p:nvSpPr>
        <p:spPr>
          <a:xfrm>
            <a:off x="18414998" y="10960100"/>
            <a:ext cx="1346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7th gen</a:t>
            </a:r>
          </a:p>
        </p:txBody>
      </p:sp>
      <p:sp>
        <p:nvSpPr>
          <p:cNvPr id="744" name="Shape 744"/>
          <p:cNvSpPr/>
          <p:nvPr/>
        </p:nvSpPr>
        <p:spPr>
          <a:xfrm>
            <a:off x="20446996" y="11480800"/>
            <a:ext cx="2489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latin typeface="+mn-lt"/>
                <a:ea typeface="+mn-ea"/>
                <a:cs typeface="+mn-cs"/>
                <a:sym typeface="Myriad Pro Condensed"/>
              </a:defRPr>
            </a:lvl1pPr>
          </a:lstStyle>
          <a:p>
            <a:pPr lvl="0">
              <a:defRPr sz="1800">
                <a:solidFill>
                  <a:srgbClr val="000000"/>
                </a:solidFill>
              </a:defRPr>
            </a:pPr>
            <a:r>
              <a:rPr sz="3600">
                <a:solidFill>
                  <a:srgbClr val="FFFFFF"/>
                </a:solidFill>
              </a:rPr>
              <a:t>April 2015</a:t>
            </a:r>
          </a:p>
        </p:txBody>
      </p:sp>
      <p:sp>
        <p:nvSpPr>
          <p:cNvPr id="745" name="Shape 745"/>
          <p:cNvSpPr/>
          <p:nvPr/>
        </p:nvSpPr>
        <p:spPr>
          <a:xfrm>
            <a:off x="20700996" y="10960100"/>
            <a:ext cx="1346201" cy="673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3600">
                <a:solidFill>
                  <a:srgbClr val="D357FE"/>
                </a:solidFill>
                <a:latin typeface="+mn-lt"/>
                <a:ea typeface="+mn-ea"/>
                <a:cs typeface="+mn-cs"/>
                <a:sym typeface="Myriad Pro Condensed"/>
              </a:defRPr>
            </a:lvl1pPr>
          </a:lstStyle>
          <a:p>
            <a:pPr lvl="0">
              <a:defRPr sz="1800">
                <a:solidFill>
                  <a:srgbClr val="000000"/>
                </a:solidFill>
              </a:defRPr>
            </a:pPr>
            <a:r>
              <a:rPr sz="3600">
                <a:solidFill>
                  <a:srgbClr val="D357FE"/>
                </a:solidFill>
              </a:rPr>
              <a:t>8th gen</a:t>
            </a:r>
          </a:p>
        </p:txBody>
      </p:sp>
    </p:spTree>
  </p:cSld>
  <p:clrMapOvr>
    <a:masterClrMapping/>
  </p:clrMapOvr>
  <p:transition spd="med"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Shape 749"/>
          <p:cNvSpPr/>
          <p:nvPr/>
        </p:nvSpPr>
        <p:spPr>
          <a:xfrm>
            <a:off x="351250" y="-503420"/>
            <a:ext cx="5627371" cy="2298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7500">
                <a:latin typeface="+mn-lt"/>
                <a:ea typeface="+mn-ea"/>
                <a:cs typeface="+mn-cs"/>
                <a:sym typeface="Myriad Pro Condensed"/>
              </a:defRPr>
            </a:lvl1pPr>
          </a:lstStyle>
          <a:p>
            <a:pPr lvl="0">
              <a:defRPr sz="1800">
                <a:solidFill>
                  <a:srgbClr val="000000"/>
                </a:solidFill>
              </a:defRPr>
            </a:pPr>
            <a:r>
              <a:rPr sz="7500">
                <a:solidFill>
                  <a:srgbClr val="FFFFFF"/>
                </a:solidFill>
              </a:rPr>
              <a:t>Partners including:</a:t>
            </a:r>
          </a:p>
        </p:txBody>
      </p:sp>
      <p:pic>
        <p:nvPicPr>
          <p:cNvPr id="750" name="ObjectMatrix_partners_Aug2015.png"/>
          <p:cNvPicPr/>
          <p:nvPr/>
        </p:nvPicPr>
        <p:blipFill>
          <a:blip r:embed="rId2">
            <a:extLst/>
          </a:blip>
          <a:stretch>
            <a:fillRect/>
          </a:stretch>
        </p:blipFill>
        <p:spPr>
          <a:xfrm>
            <a:off x="-15034" y="1056077"/>
            <a:ext cx="24414068" cy="12753808"/>
          </a:xfrm>
          <a:prstGeom prst="rect">
            <a:avLst/>
          </a:prstGeom>
          <a:ln w="12700">
            <a:miter lim="400000"/>
          </a:ln>
        </p:spPr>
      </p:pic>
    </p:spTree>
  </p:cSld>
  <p:clrMapOvr>
    <a:masterClrMapping/>
  </p:clrMapOvr>
  <p:transition spd="med"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2" name="Shape 752"/>
          <p:cNvSpPr/>
          <p:nvPr/>
        </p:nvSpPr>
        <p:spPr>
          <a:xfrm>
            <a:off x="7752542" y="6155690"/>
            <a:ext cx="8878917" cy="1404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Disaster Recovery</a:t>
            </a:r>
          </a:p>
        </p:txBody>
      </p:sp>
    </p:spTree>
  </p:cSld>
  <p:clrMapOvr>
    <a:masterClrMapping/>
  </p:clrMapOvr>
  <p:transition spd="med"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4" name="Shape 754"/>
          <p:cNvSpPr/>
          <p:nvPr/>
        </p:nvSpPr>
        <p:spPr>
          <a:xfrm>
            <a:off x="7986458" y="2245250"/>
            <a:ext cx="13978799" cy="922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557938" indent="-557938" algn="l" defTabSz="584200">
              <a:buSzPct val="125000"/>
              <a:buChar char="-"/>
              <a:defRPr sz="1800">
                <a:solidFill>
                  <a:srgbClr val="000000"/>
                </a:solidFill>
              </a:defRPr>
            </a:pPr>
            <a:r>
              <a:rPr b="1" sz="6000">
                <a:solidFill>
                  <a:srgbClr val="FFFFFF"/>
                </a:solidFill>
                <a:latin typeface="+mn-lt"/>
                <a:ea typeface="+mn-ea"/>
                <a:cs typeface="+mn-cs"/>
                <a:sym typeface="Myriad Pro Condensed"/>
              </a:rPr>
              <a:t>Vault based</a:t>
            </a:r>
            <a:endParaRPr b="1" sz="6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Flexible approach ensures only mission critical data is replicated</a:t>
            </a:r>
            <a:endParaRPr sz="4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Choice of data redundancy levels on both sites</a:t>
            </a:r>
            <a:endParaRPr sz="4000">
              <a:solidFill>
                <a:srgbClr val="FFFFFF"/>
              </a:solidFill>
              <a:latin typeface="+mn-lt"/>
              <a:ea typeface="+mn-ea"/>
              <a:cs typeface="+mn-cs"/>
              <a:sym typeface="Myriad Pro Condensed"/>
            </a:endParaRPr>
          </a:p>
          <a:p>
            <a:pPr lvl="0" marL="557938" indent="-557938" algn="l" defTabSz="584200">
              <a:buSzPct val="125000"/>
              <a:buChar char="-"/>
              <a:defRPr sz="1800">
                <a:solidFill>
                  <a:srgbClr val="000000"/>
                </a:solidFill>
              </a:defRPr>
            </a:pPr>
            <a:r>
              <a:rPr b="1" sz="6000">
                <a:solidFill>
                  <a:srgbClr val="FFFFFF"/>
                </a:solidFill>
                <a:latin typeface="+mn-lt"/>
                <a:ea typeface="+mn-ea"/>
                <a:cs typeface="+mn-cs"/>
                <a:sym typeface="Myriad Pro Condensed"/>
              </a:rPr>
              <a:t>Asynchronous</a:t>
            </a:r>
            <a:endParaRPr b="1" sz="6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Data is protected in two (local) locations instantly</a:t>
            </a:r>
            <a:endParaRPr sz="4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Copies then made to disaster recovery site asynchronously</a:t>
            </a:r>
            <a:endParaRPr sz="4000">
              <a:solidFill>
                <a:srgbClr val="FFFFFF"/>
              </a:solidFill>
              <a:latin typeface="+mn-lt"/>
              <a:ea typeface="+mn-ea"/>
              <a:cs typeface="+mn-cs"/>
              <a:sym typeface="Myriad Pro Condensed"/>
            </a:endParaRPr>
          </a:p>
          <a:p>
            <a:pPr lvl="0" marL="557938" indent="-557938" algn="l" defTabSz="584200">
              <a:buSzPct val="125000"/>
              <a:buChar char="-"/>
              <a:defRPr sz="1800">
                <a:solidFill>
                  <a:srgbClr val="000000"/>
                </a:solidFill>
              </a:defRPr>
            </a:pPr>
            <a:r>
              <a:rPr b="1" sz="6000">
                <a:solidFill>
                  <a:srgbClr val="FFFFFF"/>
                </a:solidFill>
                <a:latin typeface="+mn-lt"/>
                <a:ea typeface="+mn-ea"/>
                <a:cs typeface="+mn-cs"/>
                <a:sym typeface="Myriad Pro Condensed"/>
              </a:rPr>
              <a:t>Self Healing</a:t>
            </a:r>
            <a:endParaRPr b="1" sz="6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Data is copied between sites during localised loss of availability  thus ensuring data protection policies always adhered to</a:t>
            </a:r>
            <a:endParaRPr sz="4000">
              <a:solidFill>
                <a:srgbClr val="FFFFFF"/>
              </a:solidFill>
              <a:latin typeface="+mn-lt"/>
              <a:ea typeface="+mn-ea"/>
              <a:cs typeface="+mn-cs"/>
              <a:sym typeface="Myriad Pro Condensed"/>
            </a:endParaRPr>
          </a:p>
          <a:p>
            <a:pPr lvl="0" marL="557938" indent="-557938" algn="l" defTabSz="584200">
              <a:buSzPct val="125000"/>
              <a:buChar char="-"/>
              <a:defRPr sz="1800">
                <a:solidFill>
                  <a:srgbClr val="000000"/>
                </a:solidFill>
              </a:defRPr>
            </a:pPr>
            <a:r>
              <a:rPr b="1" sz="6000">
                <a:solidFill>
                  <a:srgbClr val="FFFFFF"/>
                </a:solidFill>
                <a:latin typeface="+mn-lt"/>
                <a:ea typeface="+mn-ea"/>
                <a:cs typeface="+mn-cs"/>
                <a:sym typeface="Myriad Pro Condensed"/>
              </a:rPr>
              <a:t>Semi-automated</a:t>
            </a:r>
            <a:endParaRPr b="1" sz="6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Protection of content to DR site is completely automated</a:t>
            </a:r>
            <a:endParaRPr sz="4000">
              <a:solidFill>
                <a:srgbClr val="FFFFFF"/>
              </a:solidFill>
              <a:latin typeface="+mn-lt"/>
              <a:ea typeface="+mn-ea"/>
              <a:cs typeface="+mn-cs"/>
              <a:sym typeface="Myriad Pro Condensed"/>
            </a:endParaRPr>
          </a:p>
          <a:p>
            <a:pPr lvl="1" marL="914400" indent="-457200" algn="l" defTabSz="584200">
              <a:buSzPct val="100000"/>
              <a:buChar char="•"/>
              <a:defRPr sz="1800">
                <a:solidFill>
                  <a:srgbClr val="000000"/>
                </a:solidFill>
              </a:defRPr>
            </a:pPr>
            <a:r>
              <a:rPr sz="4000">
                <a:solidFill>
                  <a:srgbClr val="FFFFFF"/>
                </a:solidFill>
                <a:latin typeface="+mn-lt"/>
                <a:ea typeface="+mn-ea"/>
                <a:cs typeface="+mn-cs"/>
                <a:sym typeface="Myriad Pro Condensed"/>
              </a:rPr>
              <a:t>Simple administration required on disaster recovery site when primary site if offline</a:t>
            </a:r>
          </a:p>
        </p:txBody>
      </p:sp>
      <p:pic>
        <p:nvPicPr>
          <p:cNvPr id="755" name="12Nodes-front.png"/>
          <p:cNvPicPr/>
          <p:nvPr/>
        </p:nvPicPr>
        <p:blipFill>
          <a:blip r:embed="rId2">
            <a:extLst/>
          </a:blip>
          <a:stretch>
            <a:fillRect/>
          </a:stretch>
        </p:blipFill>
        <p:spPr>
          <a:xfrm>
            <a:off x="1957649" y="2148379"/>
            <a:ext cx="3984524" cy="8874720"/>
          </a:xfrm>
          <a:prstGeom prst="rect">
            <a:avLst/>
          </a:prstGeom>
          <a:ln w="12700">
            <a:miter lim="400000"/>
          </a:ln>
        </p:spPr>
      </p:pic>
      <p:sp>
        <p:nvSpPr>
          <p:cNvPr id="756" name="Shape 756"/>
          <p:cNvSpPr/>
          <p:nvPr/>
        </p:nvSpPr>
        <p:spPr>
          <a:xfrm>
            <a:off x="3876940" y="3094777"/>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7" name="Shape 757"/>
          <p:cNvSpPr/>
          <p:nvPr/>
        </p:nvSpPr>
        <p:spPr>
          <a:xfrm>
            <a:off x="3988308" y="3708995"/>
            <a:ext cx="1311606" cy="894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Replicate</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Two Copies</a:t>
            </a:r>
          </a:p>
        </p:txBody>
      </p:sp>
      <p:sp>
        <p:nvSpPr>
          <p:cNvPr id="758" name="Shape 758"/>
          <p:cNvSpPr/>
          <p:nvPr/>
        </p:nvSpPr>
        <p:spPr>
          <a:xfrm>
            <a:off x="2896265" y="5572237"/>
            <a:ext cx="1567739" cy="2963403"/>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9" name="Shape 759"/>
          <p:cNvSpPr/>
          <p:nvPr/>
        </p:nvSpPr>
        <p:spPr>
          <a:xfrm>
            <a:off x="3052247" y="6175098"/>
            <a:ext cx="1255777" cy="17576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Local only</a:t>
            </a:r>
            <a:endParaRPr sz="2800">
              <a:solidFill>
                <a:srgbClr val="FFFFFF"/>
              </a:solidFill>
              <a:latin typeface="+mn-lt"/>
              <a:ea typeface="+mn-ea"/>
              <a:cs typeface="+mn-cs"/>
              <a:sym typeface="Myriad Pro Condensed"/>
            </a:endParaRPr>
          </a:p>
          <a:p>
            <a:pPr lvl="0" defTabSz="584200">
              <a:defRPr sz="1800">
                <a:solidFill>
                  <a:srgbClr val="000000"/>
                </a:solidFill>
              </a:defRPr>
            </a:pP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Do not</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replicate</a:t>
            </a:r>
          </a:p>
        </p:txBody>
      </p:sp>
      <p:sp>
        <p:nvSpPr>
          <p:cNvPr id="760" name="Shape 760"/>
          <p:cNvSpPr/>
          <p:nvPr/>
        </p:nvSpPr>
        <p:spPr>
          <a:xfrm>
            <a:off x="3182740" y="9052755"/>
            <a:ext cx="2268512" cy="1634720"/>
          </a:xfrm>
          <a:prstGeom prst="roundRect">
            <a:avLst>
              <a:gd name="adj" fmla="val 11653"/>
            </a:avLst>
          </a:prstGeom>
          <a:gradFill>
            <a:gsLst>
              <a:gs pos="0">
                <a:srgbClr val="302B71">
                  <a:alpha val="67624"/>
                </a:srgbClr>
              </a:gs>
              <a:gs pos="100000">
                <a:srgbClr val="8881F0">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1" name="Shape 761"/>
          <p:cNvSpPr/>
          <p:nvPr/>
        </p:nvSpPr>
        <p:spPr>
          <a:xfrm>
            <a:off x="3731246" y="9504800"/>
            <a:ext cx="1171500" cy="894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Replicate</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One Copy</a:t>
            </a:r>
          </a:p>
        </p:txBody>
      </p:sp>
      <p:sp>
        <p:nvSpPr>
          <p:cNvPr id="762" name="Shape 762"/>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4" name="Shape 764"/>
          <p:cNvSpPr/>
          <p:nvPr/>
        </p:nvSpPr>
        <p:spPr>
          <a:xfrm>
            <a:off x="3673741" y="3345498"/>
            <a:ext cx="11714640"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u="sng">
                <a:latin typeface="+mn-lt"/>
                <a:ea typeface="+mn-ea"/>
                <a:cs typeface="+mn-cs"/>
                <a:sym typeface="Myriad Pro Condensed"/>
              </a:defRPr>
            </a:lvl1pPr>
          </a:lstStyle>
          <a:p>
            <a:pPr lvl="0">
              <a:defRPr b="0" sz="1800" u="none">
                <a:solidFill>
                  <a:srgbClr val="000000"/>
                </a:solidFill>
              </a:defRPr>
            </a:pPr>
            <a:r>
              <a:rPr b="1" sz="7200" u="sng">
                <a:solidFill>
                  <a:srgbClr val="FFFFFF"/>
                </a:solidFill>
              </a:rPr>
              <a:t>Disaster Recovery Location Options</a:t>
            </a:r>
          </a:p>
        </p:txBody>
      </p:sp>
      <p:sp>
        <p:nvSpPr>
          <p:cNvPr id="765" name="Shape 765"/>
          <p:cNvSpPr/>
          <p:nvPr/>
        </p:nvSpPr>
        <p:spPr>
          <a:xfrm>
            <a:off x="3960459" y="4244159"/>
            <a:ext cx="17812540" cy="61263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599" indent="-228599" algn="l" defTabSz="584200">
              <a:buSzPct val="100000"/>
              <a:buAutoNum type="arabicPeriod" startAt="1"/>
              <a:defRPr sz="1800">
                <a:solidFill>
                  <a:srgbClr val="000000"/>
                </a:solidFill>
              </a:defRPr>
            </a:pPr>
            <a:r>
              <a:rPr b="1" sz="6600">
                <a:solidFill>
                  <a:srgbClr val="FFFFFF"/>
                </a:solidFill>
                <a:latin typeface="+mn-lt"/>
                <a:ea typeface="+mn-ea"/>
                <a:cs typeface="+mn-cs"/>
                <a:sym typeface="Myriad Pro Condensed"/>
              </a:rPr>
              <a:t> On Premises Disaster Recovery</a:t>
            </a:r>
            <a:endParaRPr b="1" sz="66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	(Platforms owned by you in your premises. The most popular option)</a:t>
            </a:r>
            <a:endParaRPr sz="4000">
              <a:solidFill>
                <a:srgbClr val="FFFFFF"/>
              </a:solidFill>
              <a:latin typeface="+mn-lt"/>
              <a:ea typeface="+mn-ea"/>
              <a:cs typeface="+mn-cs"/>
              <a:sym typeface="Myriad Pro Condensed"/>
            </a:endParaRPr>
          </a:p>
          <a:p>
            <a:pPr lvl="0" marL="228599" indent="-228599" algn="l" defTabSz="584200">
              <a:buSzPct val="100000"/>
              <a:buAutoNum type="arabicPeriod" startAt="2"/>
              <a:defRPr sz="1800">
                <a:solidFill>
                  <a:srgbClr val="000000"/>
                </a:solidFill>
              </a:defRPr>
            </a:pPr>
            <a:r>
              <a:rPr b="1" sz="6600">
                <a:solidFill>
                  <a:srgbClr val="FFFFFF"/>
                </a:solidFill>
                <a:latin typeface="+mn-lt"/>
                <a:ea typeface="+mn-ea"/>
                <a:cs typeface="+mn-cs"/>
                <a:sym typeface="Myriad Pro Condensed"/>
              </a:rPr>
              <a:t> Hosted Private Cloud</a:t>
            </a:r>
            <a:endParaRPr b="1" sz="66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	(Platforms owned by you in a mixture of your premises and 3rd party data centres )</a:t>
            </a:r>
            <a:endParaRPr sz="4000">
              <a:solidFill>
                <a:srgbClr val="FFFFFF"/>
              </a:solidFill>
              <a:latin typeface="+mn-lt"/>
              <a:ea typeface="+mn-ea"/>
              <a:cs typeface="+mn-cs"/>
              <a:sym typeface="Myriad Pro Condensed"/>
            </a:endParaRPr>
          </a:p>
          <a:p>
            <a:pPr lvl="0" marL="228599" indent="-228599" algn="l" defTabSz="584200">
              <a:buSzPct val="100000"/>
              <a:buAutoNum type="arabicPeriod" startAt="3"/>
              <a:defRPr sz="1800">
                <a:solidFill>
                  <a:srgbClr val="000000"/>
                </a:solidFill>
              </a:defRPr>
            </a:pPr>
            <a:r>
              <a:rPr b="1" sz="6600">
                <a:solidFill>
                  <a:srgbClr val="FFFFFF"/>
                </a:solidFill>
                <a:latin typeface="+mn-lt"/>
                <a:ea typeface="+mn-ea"/>
                <a:cs typeface="+mn-cs"/>
                <a:sym typeface="Myriad Pro Condensed"/>
              </a:rPr>
              <a:t> Hosted Cloud </a:t>
            </a:r>
            <a:endParaRPr b="1" sz="66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	(Source platform owned by you. Replication platform owned and storage offered as a service by a third party)</a:t>
            </a:r>
          </a:p>
        </p:txBody>
      </p:sp>
      <p:sp>
        <p:nvSpPr>
          <p:cNvPr id="766" name="Shape 766"/>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8" name="Shape 768"/>
          <p:cNvSpPr/>
          <p:nvPr/>
        </p:nvSpPr>
        <p:spPr>
          <a:xfrm>
            <a:off x="702092" y="1274147"/>
            <a:ext cx="10787565"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On Premises Disaster Recovery</a:t>
            </a:r>
          </a:p>
        </p:txBody>
      </p:sp>
      <p:sp>
        <p:nvSpPr>
          <p:cNvPr id="769" name="Shape 769"/>
          <p:cNvSpPr/>
          <p:nvPr/>
        </p:nvSpPr>
        <p:spPr>
          <a:xfrm>
            <a:off x="1091088" y="3708009"/>
            <a:ext cx="4428337" cy="8816330"/>
          </a:xfrm>
          <a:prstGeom prst="roundRect">
            <a:avLst>
              <a:gd name="adj" fmla="val 7374"/>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0" name="Shape 770"/>
          <p:cNvSpPr/>
          <p:nvPr/>
        </p:nvSpPr>
        <p:spPr>
          <a:xfrm>
            <a:off x="1841127" y="3937218"/>
            <a:ext cx="3368932"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Big Corp London HQ</a:t>
            </a:r>
          </a:p>
        </p:txBody>
      </p:sp>
      <p:pic>
        <p:nvPicPr>
          <p:cNvPr id="771" name="12Nodes-front.png"/>
          <p:cNvPicPr/>
          <p:nvPr/>
        </p:nvPicPr>
        <p:blipFill>
          <a:blip r:embed="rId2">
            <a:extLst/>
          </a:blip>
          <a:stretch>
            <a:fillRect/>
          </a:stretch>
        </p:blipFill>
        <p:spPr>
          <a:xfrm>
            <a:off x="1720481" y="4635963"/>
            <a:ext cx="3169552" cy="7059535"/>
          </a:xfrm>
          <a:prstGeom prst="rect">
            <a:avLst/>
          </a:prstGeom>
          <a:ln w="12700">
            <a:miter lim="400000"/>
          </a:ln>
        </p:spPr>
      </p:pic>
      <p:sp>
        <p:nvSpPr>
          <p:cNvPr id="772" name="Shape 772"/>
          <p:cNvSpPr/>
          <p:nvPr/>
        </p:nvSpPr>
        <p:spPr>
          <a:xfrm>
            <a:off x="10637509" y="3552230"/>
            <a:ext cx="4428337" cy="8816329"/>
          </a:xfrm>
          <a:prstGeom prst="roundRect">
            <a:avLst>
              <a:gd name="adj" fmla="val 7374"/>
            </a:avLst>
          </a:prstGeom>
          <a:gradFill>
            <a:gsLst>
              <a:gs pos="0">
                <a:srgbClr val="308B16"/>
              </a:gs>
              <a:gs pos="100000">
                <a:srgbClr val="7BDB45"/>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3" name="Shape 773"/>
          <p:cNvSpPr/>
          <p:nvPr/>
        </p:nvSpPr>
        <p:spPr>
          <a:xfrm>
            <a:off x="16828341" y="3505544"/>
            <a:ext cx="6297143" cy="41256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600" indent="-228600"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MatrixStore clusters are owned by the organisation and located in premises operated by the organisation</a:t>
            </a:r>
            <a:endParaRPr sz="4000">
              <a:solidFill>
                <a:srgbClr val="FFFFFF"/>
              </a:solidFill>
              <a:latin typeface="+mn-lt"/>
              <a:ea typeface="+mn-ea"/>
              <a:cs typeface="+mn-cs"/>
              <a:sym typeface="Myriad Pro Condensed"/>
            </a:endParaRPr>
          </a:p>
          <a:p>
            <a:pPr lvl="0" algn="l" defTabSz="584200">
              <a:defRPr sz="1800">
                <a:solidFill>
                  <a:srgbClr val="000000"/>
                </a:solidFill>
              </a:defRPr>
            </a:pPr>
            <a:endParaRPr sz="4000">
              <a:solidFill>
                <a:srgbClr val="FFFFFF"/>
              </a:solidFill>
              <a:latin typeface="+mn-lt"/>
              <a:ea typeface="+mn-ea"/>
              <a:cs typeface="+mn-cs"/>
              <a:sym typeface="Myriad Pro Condensed"/>
            </a:endParaRPr>
          </a:p>
          <a:p>
            <a:pPr lvl="0" marL="228600" indent="-228600" algn="l" defTabSz="584200">
              <a:buSzPct val="100000"/>
              <a:buAutoNum type="arabicPeriod" startAt="2"/>
              <a:defRPr sz="1800">
                <a:solidFill>
                  <a:srgbClr val="000000"/>
                </a:solidFill>
              </a:defRPr>
            </a:pPr>
            <a:r>
              <a:rPr sz="4000">
                <a:solidFill>
                  <a:srgbClr val="FFFFFF"/>
                </a:solidFill>
                <a:latin typeface="+mn-lt"/>
                <a:ea typeface="+mn-ea"/>
                <a:cs typeface="+mn-cs"/>
                <a:sym typeface="Myriad Pro Condensed"/>
              </a:rPr>
              <a:t> Vaults in both locations can be replicated to the remote location</a:t>
            </a:r>
          </a:p>
        </p:txBody>
      </p:sp>
      <p:sp>
        <p:nvSpPr>
          <p:cNvPr id="774" name="Shape 774"/>
          <p:cNvSpPr/>
          <p:nvPr/>
        </p:nvSpPr>
        <p:spPr>
          <a:xfrm>
            <a:off x="6275644" y="9851368"/>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775" name="Shape 775"/>
          <p:cNvSpPr/>
          <p:nvPr/>
        </p:nvSpPr>
        <p:spPr>
          <a:xfrm>
            <a:off x="992513" y="2214565"/>
            <a:ext cx="11147908" cy="5562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(Where both premises are locations owned and operated by the organisation)</a:t>
            </a:r>
          </a:p>
        </p:txBody>
      </p:sp>
      <p:sp>
        <p:nvSpPr>
          <p:cNvPr id="776" name="Shape 776"/>
          <p:cNvSpPr/>
          <p:nvPr/>
        </p:nvSpPr>
        <p:spPr>
          <a:xfrm>
            <a:off x="10942786" y="3783236"/>
            <a:ext cx="4258458"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Big Corp Cardiff Office</a:t>
            </a:r>
          </a:p>
        </p:txBody>
      </p:sp>
      <p:sp>
        <p:nvSpPr>
          <p:cNvPr id="777" name="Shape 777"/>
          <p:cNvSpPr/>
          <p:nvPr/>
        </p:nvSpPr>
        <p:spPr>
          <a:xfrm>
            <a:off x="2758423" y="5518488"/>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8" name="Shape 778"/>
          <p:cNvSpPr/>
          <p:nvPr/>
        </p:nvSpPr>
        <p:spPr>
          <a:xfrm>
            <a:off x="2980737" y="5916806"/>
            <a:ext cx="1089712"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London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779" name="Shape 779"/>
          <p:cNvSpPr/>
          <p:nvPr/>
        </p:nvSpPr>
        <p:spPr>
          <a:xfrm>
            <a:off x="2741724" y="8409080"/>
            <a:ext cx="1567739" cy="2963403"/>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0" name="Shape 780"/>
          <p:cNvSpPr/>
          <p:nvPr/>
        </p:nvSpPr>
        <p:spPr>
          <a:xfrm>
            <a:off x="3057903" y="8989268"/>
            <a:ext cx="935381"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Cardiff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pic>
        <p:nvPicPr>
          <p:cNvPr id="781" name="12Nodes-front.png"/>
          <p:cNvPicPr/>
          <p:nvPr/>
        </p:nvPicPr>
        <p:blipFill>
          <a:blip r:embed="rId2">
            <a:extLst/>
          </a:blip>
          <a:stretch>
            <a:fillRect/>
          </a:stretch>
        </p:blipFill>
        <p:spPr>
          <a:xfrm>
            <a:off x="11266902" y="4635963"/>
            <a:ext cx="3169552" cy="7059535"/>
          </a:xfrm>
          <a:prstGeom prst="rect">
            <a:avLst/>
          </a:prstGeom>
          <a:ln w="12700">
            <a:miter lim="400000"/>
          </a:ln>
        </p:spPr>
      </p:pic>
      <p:sp>
        <p:nvSpPr>
          <p:cNvPr id="782" name="Shape 782"/>
          <p:cNvSpPr/>
          <p:nvPr/>
        </p:nvSpPr>
        <p:spPr>
          <a:xfrm>
            <a:off x="12304844" y="5518488"/>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3" name="Shape 783"/>
          <p:cNvSpPr/>
          <p:nvPr/>
        </p:nvSpPr>
        <p:spPr>
          <a:xfrm>
            <a:off x="12549561" y="5916806"/>
            <a:ext cx="1044907"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London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784" name="Shape 784"/>
          <p:cNvSpPr/>
          <p:nvPr/>
        </p:nvSpPr>
        <p:spPr>
          <a:xfrm>
            <a:off x="12288145" y="8409080"/>
            <a:ext cx="1567739" cy="2963403"/>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5" name="Shape 785"/>
          <p:cNvSpPr/>
          <p:nvPr/>
        </p:nvSpPr>
        <p:spPr>
          <a:xfrm>
            <a:off x="12555073" y="8989268"/>
            <a:ext cx="1033883"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Cardiff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786" name="Shape 786"/>
          <p:cNvSpPr/>
          <p:nvPr/>
        </p:nvSpPr>
        <p:spPr>
          <a:xfrm flipV="1">
            <a:off x="3648261" y="10391700"/>
            <a:ext cx="9411957" cy="2"/>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7" name="Shape 787"/>
          <p:cNvSpPr/>
          <p:nvPr/>
        </p:nvSpPr>
        <p:spPr>
          <a:xfrm>
            <a:off x="6275644" y="6866103"/>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788" name="Shape 788"/>
          <p:cNvSpPr/>
          <p:nvPr/>
        </p:nvSpPr>
        <p:spPr>
          <a:xfrm flipH="1">
            <a:off x="3648261" y="7406435"/>
            <a:ext cx="9411957" cy="2"/>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9" name="Shape 789"/>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1" name="Shape 791"/>
          <p:cNvSpPr/>
          <p:nvPr/>
        </p:nvSpPr>
        <p:spPr>
          <a:xfrm>
            <a:off x="1311425" y="7908538"/>
            <a:ext cx="4428337" cy="4615807"/>
          </a:xfrm>
          <a:prstGeom prst="roundRect">
            <a:avLst>
              <a:gd name="adj" fmla="val 7374"/>
            </a:avLst>
          </a:prstGeom>
          <a:gradFill>
            <a:gsLst>
              <a:gs pos="0">
                <a:srgbClr val="308B16"/>
              </a:gs>
              <a:gs pos="100000">
                <a:srgbClr val="7BDB45"/>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2" name="Shape 792"/>
          <p:cNvSpPr/>
          <p:nvPr/>
        </p:nvSpPr>
        <p:spPr>
          <a:xfrm>
            <a:off x="1311425" y="2801749"/>
            <a:ext cx="4428337" cy="4668652"/>
          </a:xfrm>
          <a:prstGeom prst="roundRect">
            <a:avLst>
              <a:gd name="adj" fmla="val 7374"/>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793" name="4Nodes-front.png"/>
          <p:cNvPicPr/>
          <p:nvPr/>
        </p:nvPicPr>
        <p:blipFill>
          <a:blip r:embed="rId2">
            <a:extLst/>
          </a:blip>
          <a:stretch>
            <a:fillRect/>
          </a:stretch>
        </p:blipFill>
        <p:spPr>
          <a:xfrm>
            <a:off x="1829378" y="8910000"/>
            <a:ext cx="3392431" cy="2963403"/>
          </a:xfrm>
          <a:prstGeom prst="rect">
            <a:avLst/>
          </a:prstGeom>
          <a:ln w="12700">
            <a:miter lim="400000"/>
          </a:ln>
        </p:spPr>
      </p:pic>
      <p:sp>
        <p:nvSpPr>
          <p:cNvPr id="794" name="Shape 794"/>
          <p:cNvSpPr/>
          <p:nvPr/>
        </p:nvSpPr>
        <p:spPr>
          <a:xfrm>
            <a:off x="1005056" y="548300"/>
            <a:ext cx="14698366"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2. Hosted Private Cloud for Disaster Recovery</a:t>
            </a:r>
          </a:p>
        </p:txBody>
      </p:sp>
      <p:sp>
        <p:nvSpPr>
          <p:cNvPr id="795" name="Shape 795"/>
          <p:cNvSpPr/>
          <p:nvPr/>
        </p:nvSpPr>
        <p:spPr>
          <a:xfrm>
            <a:off x="1649838" y="8022396"/>
            <a:ext cx="3751510"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Big Corp Cardiff Office</a:t>
            </a:r>
          </a:p>
        </p:txBody>
      </p:sp>
      <p:sp>
        <p:nvSpPr>
          <p:cNvPr id="796" name="Shape 796"/>
          <p:cNvSpPr/>
          <p:nvPr/>
        </p:nvSpPr>
        <p:spPr>
          <a:xfrm>
            <a:off x="10637509" y="2567167"/>
            <a:ext cx="4428337" cy="9801393"/>
          </a:xfrm>
          <a:prstGeom prst="roundRect">
            <a:avLst>
              <a:gd name="adj" fmla="val 7374"/>
            </a:avLst>
          </a:prstGeom>
          <a:gradFill>
            <a:gsLst>
              <a:gs pos="0">
                <a:srgbClr val="8881F0"/>
              </a:gs>
              <a:gs pos="100000">
                <a:srgbClr val="302B71"/>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7" name="Shape 797"/>
          <p:cNvSpPr/>
          <p:nvPr/>
        </p:nvSpPr>
        <p:spPr>
          <a:xfrm>
            <a:off x="16910967" y="2486484"/>
            <a:ext cx="6297142" cy="89390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600" indent="-228600"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Primary MatrixStore Clusters are owned by the organisation and located in premises operated by the organisation</a:t>
            </a:r>
            <a:endParaRPr sz="4000">
              <a:solidFill>
                <a:srgbClr val="FFFFFF"/>
              </a:solidFill>
              <a:latin typeface="+mn-lt"/>
              <a:ea typeface="+mn-ea"/>
              <a:cs typeface="+mn-cs"/>
              <a:sym typeface="Myriad Pro Condensed"/>
            </a:endParaRPr>
          </a:p>
          <a:p>
            <a:pPr lvl="0" algn="l" defTabSz="584200">
              <a:defRPr sz="1800">
                <a:solidFill>
                  <a:srgbClr val="000000"/>
                </a:solidFill>
              </a:defRPr>
            </a:pPr>
            <a:endParaRPr sz="4000">
              <a:solidFill>
                <a:srgbClr val="FFFFFF"/>
              </a:solidFill>
              <a:latin typeface="+mn-lt"/>
              <a:ea typeface="+mn-ea"/>
              <a:cs typeface="+mn-cs"/>
              <a:sym typeface="Myriad Pro Condensed"/>
            </a:endParaRPr>
          </a:p>
          <a:p>
            <a:pPr lvl="0" marL="228600" indent="-228600" algn="l" defTabSz="584200">
              <a:buSzPct val="100000"/>
              <a:buAutoNum type="arabicPeriod" startAt="2"/>
              <a:defRPr sz="1800">
                <a:solidFill>
                  <a:srgbClr val="000000"/>
                </a:solidFill>
              </a:defRPr>
            </a:pPr>
            <a:r>
              <a:rPr sz="4000">
                <a:solidFill>
                  <a:srgbClr val="FFFFFF"/>
                </a:solidFill>
                <a:latin typeface="+mn-lt"/>
                <a:ea typeface="+mn-ea"/>
                <a:cs typeface="+mn-cs"/>
                <a:sym typeface="Myriad Pro Condensed"/>
              </a:rPr>
              <a:t> Data in vaults  from both locations are replicated to MatrixStore Cluster owned by the organisation but hosted in a 3rd party data centre</a:t>
            </a:r>
            <a:endParaRPr sz="4000">
              <a:solidFill>
                <a:srgbClr val="FFFFFF"/>
              </a:solidFill>
              <a:latin typeface="+mn-lt"/>
              <a:ea typeface="+mn-ea"/>
              <a:cs typeface="+mn-cs"/>
              <a:sym typeface="Myriad Pro Condensed"/>
            </a:endParaRPr>
          </a:p>
          <a:p>
            <a:pPr lvl="0" algn="l" defTabSz="584200">
              <a:defRPr sz="1800">
                <a:solidFill>
                  <a:srgbClr val="000000"/>
                </a:solidFill>
              </a:defRPr>
            </a:pPr>
            <a:endParaRPr sz="4000">
              <a:solidFill>
                <a:srgbClr val="FFFFFF"/>
              </a:solidFill>
              <a:latin typeface="+mn-lt"/>
              <a:ea typeface="+mn-ea"/>
              <a:cs typeface="+mn-cs"/>
              <a:sym typeface="Myriad Pro Condensed"/>
            </a:endParaRPr>
          </a:p>
          <a:p>
            <a:pPr lvl="0" marL="228600" indent="-228600" algn="l" defTabSz="584200">
              <a:buSzPct val="100000"/>
              <a:buAutoNum type="arabicPeriod" startAt="3"/>
              <a:defRPr sz="1800">
                <a:solidFill>
                  <a:srgbClr val="000000"/>
                </a:solidFill>
              </a:defRPr>
            </a:pPr>
            <a:r>
              <a:rPr sz="4000">
                <a:solidFill>
                  <a:srgbClr val="FFFFFF"/>
                </a:solidFill>
                <a:latin typeface="+mn-lt"/>
                <a:ea typeface="+mn-ea"/>
                <a:cs typeface="+mn-cs"/>
                <a:sym typeface="Myriad Pro Condensed"/>
              </a:rPr>
              <a:t> Replication is vault based so it is possible to replicate many vault from many clusters to a centralised, offsite, MatrixStore cluster</a:t>
            </a:r>
          </a:p>
        </p:txBody>
      </p:sp>
      <p:sp>
        <p:nvSpPr>
          <p:cNvPr id="798" name="Shape 798"/>
          <p:cNvSpPr/>
          <p:nvPr/>
        </p:nvSpPr>
        <p:spPr>
          <a:xfrm>
            <a:off x="6275644" y="9851368"/>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799" name="Shape 799"/>
          <p:cNvSpPr/>
          <p:nvPr/>
        </p:nvSpPr>
        <p:spPr>
          <a:xfrm>
            <a:off x="882344" y="1489590"/>
            <a:ext cx="1109014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4000">
                <a:latin typeface="+mn-lt"/>
                <a:ea typeface="+mn-ea"/>
                <a:cs typeface="+mn-cs"/>
                <a:sym typeface="Myriad Pro Condensed"/>
              </a:defRPr>
            </a:lvl1pPr>
          </a:lstStyle>
          <a:p>
            <a:pPr lvl="0">
              <a:defRPr sz="1800">
                <a:solidFill>
                  <a:srgbClr val="000000"/>
                </a:solidFill>
              </a:defRPr>
            </a:pPr>
            <a:r>
              <a:rPr sz="4000">
                <a:solidFill>
                  <a:srgbClr val="FFFFFF"/>
                </a:solidFill>
              </a:rPr>
              <a:t>(Where disaster recovery location is hosted in a 3rd party data centre)</a:t>
            </a:r>
          </a:p>
        </p:txBody>
      </p:sp>
      <p:sp>
        <p:nvSpPr>
          <p:cNvPr id="800" name="Shape 800"/>
          <p:cNvSpPr/>
          <p:nvPr/>
        </p:nvSpPr>
        <p:spPr>
          <a:xfrm>
            <a:off x="10637509" y="2796522"/>
            <a:ext cx="4428337" cy="146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defTabSz="584200">
              <a:defRPr sz="1800">
                <a:solidFill>
                  <a:srgbClr val="000000"/>
                </a:solidFill>
              </a:defRPr>
            </a:pPr>
            <a:r>
              <a:rPr b="1" sz="3600">
                <a:solidFill>
                  <a:srgbClr val="FFFFFF"/>
                </a:solidFill>
                <a:latin typeface="+mn-lt"/>
                <a:ea typeface="+mn-ea"/>
                <a:cs typeface="+mn-cs"/>
                <a:sym typeface="Myriad Pro Condensed"/>
              </a:rPr>
              <a:t>Big Corp DR Cluster hosted </a:t>
            </a:r>
            <a:endParaRPr b="1" sz="3600">
              <a:solidFill>
                <a:srgbClr val="FFFFFF"/>
              </a:solidFill>
              <a:latin typeface="+mn-lt"/>
              <a:ea typeface="+mn-ea"/>
              <a:cs typeface="+mn-cs"/>
              <a:sym typeface="Myriad Pro Condensed"/>
            </a:endParaRPr>
          </a:p>
          <a:p>
            <a:pPr lvl="0" defTabSz="584200">
              <a:defRPr sz="1800">
                <a:solidFill>
                  <a:srgbClr val="000000"/>
                </a:solidFill>
              </a:defRPr>
            </a:pPr>
            <a:r>
              <a:rPr b="1" sz="3600">
                <a:solidFill>
                  <a:srgbClr val="FFFFFF"/>
                </a:solidFill>
                <a:latin typeface="+mn-lt"/>
                <a:ea typeface="+mn-ea"/>
                <a:cs typeface="+mn-cs"/>
                <a:sym typeface="Myriad Pro Condensed"/>
              </a:rPr>
              <a:t>in 3rd party data centre </a:t>
            </a:r>
          </a:p>
        </p:txBody>
      </p:sp>
      <p:pic>
        <p:nvPicPr>
          <p:cNvPr id="801" name="12Nodes-front.png"/>
          <p:cNvPicPr/>
          <p:nvPr/>
        </p:nvPicPr>
        <p:blipFill>
          <a:blip r:embed="rId3">
            <a:extLst/>
          </a:blip>
          <a:stretch>
            <a:fillRect/>
          </a:stretch>
        </p:blipFill>
        <p:spPr>
          <a:xfrm>
            <a:off x="11266902" y="4635963"/>
            <a:ext cx="3169552" cy="7059535"/>
          </a:xfrm>
          <a:prstGeom prst="rect">
            <a:avLst/>
          </a:prstGeom>
          <a:ln w="12700">
            <a:miter lim="400000"/>
          </a:ln>
        </p:spPr>
      </p:pic>
      <p:sp>
        <p:nvSpPr>
          <p:cNvPr id="802" name="Shape 802"/>
          <p:cNvSpPr/>
          <p:nvPr/>
        </p:nvSpPr>
        <p:spPr>
          <a:xfrm>
            <a:off x="12304844" y="5518488"/>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3" name="Shape 803"/>
          <p:cNvSpPr/>
          <p:nvPr/>
        </p:nvSpPr>
        <p:spPr>
          <a:xfrm>
            <a:off x="12549561" y="5916806"/>
            <a:ext cx="1044907"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London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04" name="Shape 804"/>
          <p:cNvSpPr/>
          <p:nvPr/>
        </p:nvSpPr>
        <p:spPr>
          <a:xfrm>
            <a:off x="12288145" y="8409080"/>
            <a:ext cx="1567739" cy="2963403"/>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5" name="Shape 805"/>
          <p:cNvSpPr/>
          <p:nvPr/>
        </p:nvSpPr>
        <p:spPr>
          <a:xfrm>
            <a:off x="12604324" y="8989268"/>
            <a:ext cx="935381"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Cardiff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06" name="Shape 806"/>
          <p:cNvSpPr/>
          <p:nvPr/>
        </p:nvSpPr>
        <p:spPr>
          <a:xfrm>
            <a:off x="6275644" y="6866103"/>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807" name="Shape 807"/>
          <p:cNvSpPr/>
          <p:nvPr/>
        </p:nvSpPr>
        <p:spPr>
          <a:xfrm>
            <a:off x="2989603" y="9577184"/>
            <a:ext cx="1567739" cy="1984897"/>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8" name="Shape 808"/>
          <p:cNvSpPr/>
          <p:nvPr/>
        </p:nvSpPr>
        <p:spPr>
          <a:xfrm>
            <a:off x="3256531" y="9906692"/>
            <a:ext cx="1033883"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Cardiff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pic>
        <p:nvPicPr>
          <p:cNvPr id="809" name="4Nodes-front.png"/>
          <p:cNvPicPr/>
          <p:nvPr/>
        </p:nvPicPr>
        <p:blipFill>
          <a:blip r:embed="rId2">
            <a:extLst/>
          </a:blip>
          <a:stretch>
            <a:fillRect/>
          </a:stretch>
        </p:blipFill>
        <p:spPr>
          <a:xfrm>
            <a:off x="1829378" y="3987892"/>
            <a:ext cx="3392431" cy="2963403"/>
          </a:xfrm>
          <a:prstGeom prst="rect">
            <a:avLst/>
          </a:prstGeom>
          <a:ln w="12700">
            <a:miter lim="400000"/>
          </a:ln>
        </p:spPr>
      </p:pic>
      <p:sp>
        <p:nvSpPr>
          <p:cNvPr id="810" name="Shape 810"/>
          <p:cNvSpPr/>
          <p:nvPr/>
        </p:nvSpPr>
        <p:spPr>
          <a:xfrm>
            <a:off x="2758423" y="4578922"/>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1" name="Shape 811"/>
          <p:cNvSpPr/>
          <p:nvPr/>
        </p:nvSpPr>
        <p:spPr>
          <a:xfrm>
            <a:off x="2980737" y="4977240"/>
            <a:ext cx="1089712"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London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12" name="Shape 812"/>
          <p:cNvSpPr/>
          <p:nvPr/>
        </p:nvSpPr>
        <p:spPr>
          <a:xfrm>
            <a:off x="1841127" y="2919124"/>
            <a:ext cx="3368932"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Big Corp London HQ</a:t>
            </a:r>
          </a:p>
        </p:txBody>
      </p:sp>
      <p:sp>
        <p:nvSpPr>
          <p:cNvPr id="813" name="Shape 813"/>
          <p:cNvSpPr/>
          <p:nvPr/>
        </p:nvSpPr>
        <p:spPr>
          <a:xfrm flipH="1">
            <a:off x="4273200" y="5729145"/>
            <a:ext cx="8512857" cy="1"/>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4" name="Shape 814"/>
          <p:cNvSpPr/>
          <p:nvPr/>
        </p:nvSpPr>
        <p:spPr>
          <a:xfrm flipH="1">
            <a:off x="4503036" y="11128839"/>
            <a:ext cx="8557182" cy="16893"/>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5" name="Shape 815"/>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7" name="Shape 817"/>
          <p:cNvSpPr/>
          <p:nvPr/>
        </p:nvSpPr>
        <p:spPr>
          <a:xfrm>
            <a:off x="1311425" y="7908538"/>
            <a:ext cx="4428337" cy="4615807"/>
          </a:xfrm>
          <a:prstGeom prst="roundRect">
            <a:avLst>
              <a:gd name="adj" fmla="val 7374"/>
            </a:avLst>
          </a:prstGeom>
          <a:gradFill>
            <a:gsLst>
              <a:gs pos="0">
                <a:srgbClr val="308B16"/>
              </a:gs>
              <a:gs pos="100000">
                <a:srgbClr val="7BDB45"/>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8" name="Shape 818"/>
          <p:cNvSpPr/>
          <p:nvPr/>
        </p:nvSpPr>
        <p:spPr>
          <a:xfrm>
            <a:off x="1311425" y="2801749"/>
            <a:ext cx="4428337" cy="4668652"/>
          </a:xfrm>
          <a:prstGeom prst="roundRect">
            <a:avLst>
              <a:gd name="adj" fmla="val 7374"/>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819" name="4Nodes-front.png"/>
          <p:cNvPicPr/>
          <p:nvPr/>
        </p:nvPicPr>
        <p:blipFill>
          <a:blip r:embed="rId2">
            <a:extLst/>
          </a:blip>
          <a:stretch>
            <a:fillRect/>
          </a:stretch>
        </p:blipFill>
        <p:spPr>
          <a:xfrm>
            <a:off x="1829378" y="8910000"/>
            <a:ext cx="3392431" cy="2963403"/>
          </a:xfrm>
          <a:prstGeom prst="rect">
            <a:avLst/>
          </a:prstGeom>
          <a:ln w="12700">
            <a:miter lim="400000"/>
          </a:ln>
        </p:spPr>
      </p:pic>
      <p:sp>
        <p:nvSpPr>
          <p:cNvPr id="820" name="Shape 820"/>
          <p:cNvSpPr/>
          <p:nvPr/>
        </p:nvSpPr>
        <p:spPr>
          <a:xfrm>
            <a:off x="1005056" y="548300"/>
            <a:ext cx="11937587"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3. Hosted Cloud for Disaster Recovery</a:t>
            </a:r>
          </a:p>
        </p:txBody>
      </p:sp>
      <p:sp>
        <p:nvSpPr>
          <p:cNvPr id="821" name="Shape 821"/>
          <p:cNvSpPr/>
          <p:nvPr/>
        </p:nvSpPr>
        <p:spPr>
          <a:xfrm>
            <a:off x="1649838" y="8022396"/>
            <a:ext cx="3751510"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Small Corp Bristol</a:t>
            </a:r>
          </a:p>
        </p:txBody>
      </p:sp>
      <p:sp>
        <p:nvSpPr>
          <p:cNvPr id="822" name="Shape 822"/>
          <p:cNvSpPr/>
          <p:nvPr/>
        </p:nvSpPr>
        <p:spPr>
          <a:xfrm>
            <a:off x="10637509" y="2567167"/>
            <a:ext cx="4428337" cy="9801393"/>
          </a:xfrm>
          <a:prstGeom prst="roundRect">
            <a:avLst>
              <a:gd name="adj" fmla="val 7374"/>
            </a:avLst>
          </a:prstGeom>
          <a:gradFill>
            <a:gsLst>
              <a:gs pos="0">
                <a:srgbClr val="D45954"/>
              </a:gs>
              <a:gs pos="100000">
                <a:srgbClr val="720C04"/>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3" name="Shape 823"/>
          <p:cNvSpPr/>
          <p:nvPr/>
        </p:nvSpPr>
        <p:spPr>
          <a:xfrm>
            <a:off x="16993593" y="6838146"/>
            <a:ext cx="6297142" cy="56303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600" indent="-228600"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Primary MatrixStore Clusters are owned by multiple organisations and located in premises operated by those organisations</a:t>
            </a:r>
            <a:endParaRPr sz="4000">
              <a:solidFill>
                <a:srgbClr val="FFFFFF"/>
              </a:solidFill>
              <a:latin typeface="+mn-lt"/>
              <a:ea typeface="+mn-ea"/>
              <a:cs typeface="+mn-cs"/>
              <a:sym typeface="Myriad Pro Condensed"/>
            </a:endParaRPr>
          </a:p>
          <a:p>
            <a:pPr lvl="0" algn="l" defTabSz="584200">
              <a:defRPr sz="1800">
                <a:solidFill>
                  <a:srgbClr val="000000"/>
                </a:solidFill>
              </a:defRPr>
            </a:pPr>
            <a:endParaRPr sz="4000">
              <a:solidFill>
                <a:srgbClr val="FFFFFF"/>
              </a:solidFill>
              <a:latin typeface="+mn-lt"/>
              <a:ea typeface="+mn-ea"/>
              <a:cs typeface="+mn-cs"/>
              <a:sym typeface="Myriad Pro Condensed"/>
            </a:endParaRPr>
          </a:p>
          <a:p>
            <a:pPr lvl="0" marL="228600" indent="-228600" algn="l" defTabSz="584200">
              <a:buSzPct val="100000"/>
              <a:buAutoNum type="arabicPeriod" startAt="2"/>
              <a:defRPr sz="1800">
                <a:solidFill>
                  <a:srgbClr val="000000"/>
                </a:solidFill>
              </a:defRPr>
            </a:pPr>
            <a:r>
              <a:rPr sz="4000">
                <a:solidFill>
                  <a:srgbClr val="FFFFFF"/>
                </a:solidFill>
                <a:latin typeface="+mn-lt"/>
                <a:ea typeface="+mn-ea"/>
                <a:cs typeface="+mn-cs"/>
                <a:sym typeface="Myriad Pro Condensed"/>
              </a:rPr>
              <a:t> Data in vaults  from all organisations are replicated to a MatrixStore cluster owned and operated by a 3rd party service provider</a:t>
            </a:r>
          </a:p>
        </p:txBody>
      </p:sp>
      <p:sp>
        <p:nvSpPr>
          <p:cNvPr id="824" name="Shape 824"/>
          <p:cNvSpPr/>
          <p:nvPr/>
        </p:nvSpPr>
        <p:spPr>
          <a:xfrm>
            <a:off x="6275644" y="9851368"/>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825" name="Shape 825"/>
          <p:cNvSpPr/>
          <p:nvPr/>
        </p:nvSpPr>
        <p:spPr>
          <a:xfrm>
            <a:off x="10637509" y="2796522"/>
            <a:ext cx="4428337" cy="146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DR Service offered by 3rd party</a:t>
            </a:r>
          </a:p>
        </p:txBody>
      </p:sp>
      <p:pic>
        <p:nvPicPr>
          <p:cNvPr id="826" name="12Nodes-front.png"/>
          <p:cNvPicPr/>
          <p:nvPr/>
        </p:nvPicPr>
        <p:blipFill>
          <a:blip r:embed="rId3">
            <a:extLst/>
          </a:blip>
          <a:stretch>
            <a:fillRect/>
          </a:stretch>
        </p:blipFill>
        <p:spPr>
          <a:xfrm>
            <a:off x="11266902" y="4635963"/>
            <a:ext cx="3169552" cy="7059535"/>
          </a:xfrm>
          <a:prstGeom prst="rect">
            <a:avLst/>
          </a:prstGeom>
          <a:ln w="12700">
            <a:miter lim="400000"/>
          </a:ln>
        </p:spPr>
      </p:pic>
      <p:sp>
        <p:nvSpPr>
          <p:cNvPr id="827" name="Shape 827"/>
          <p:cNvSpPr/>
          <p:nvPr/>
        </p:nvSpPr>
        <p:spPr>
          <a:xfrm>
            <a:off x="12304844" y="5518488"/>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8" name="Shape 828"/>
          <p:cNvSpPr/>
          <p:nvPr/>
        </p:nvSpPr>
        <p:spPr>
          <a:xfrm>
            <a:off x="12506712" y="5916806"/>
            <a:ext cx="1130605"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Big Corp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29" name="Shape 829"/>
          <p:cNvSpPr/>
          <p:nvPr/>
        </p:nvSpPr>
        <p:spPr>
          <a:xfrm>
            <a:off x="12288145" y="9874507"/>
            <a:ext cx="1567739" cy="1758777"/>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0" name="Shape 830"/>
          <p:cNvSpPr/>
          <p:nvPr/>
        </p:nvSpPr>
        <p:spPr>
          <a:xfrm>
            <a:off x="12377273" y="10090955"/>
            <a:ext cx="1389483"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Small Corp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31" name="Shape 831"/>
          <p:cNvSpPr/>
          <p:nvPr/>
        </p:nvSpPr>
        <p:spPr>
          <a:xfrm>
            <a:off x="6275644" y="6866103"/>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832" name="Shape 832"/>
          <p:cNvSpPr/>
          <p:nvPr/>
        </p:nvSpPr>
        <p:spPr>
          <a:xfrm>
            <a:off x="2989603" y="9577184"/>
            <a:ext cx="1567739" cy="1984897"/>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3" name="Shape 833"/>
          <p:cNvSpPr/>
          <p:nvPr/>
        </p:nvSpPr>
        <p:spPr>
          <a:xfrm>
            <a:off x="3256531" y="9906692"/>
            <a:ext cx="1033883"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Cardiff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pic>
        <p:nvPicPr>
          <p:cNvPr id="834" name="4Nodes-front.png"/>
          <p:cNvPicPr/>
          <p:nvPr/>
        </p:nvPicPr>
        <p:blipFill>
          <a:blip r:embed="rId2">
            <a:extLst/>
          </a:blip>
          <a:stretch>
            <a:fillRect/>
          </a:stretch>
        </p:blipFill>
        <p:spPr>
          <a:xfrm>
            <a:off x="1829378" y="3987892"/>
            <a:ext cx="3392431" cy="2963403"/>
          </a:xfrm>
          <a:prstGeom prst="rect">
            <a:avLst/>
          </a:prstGeom>
          <a:ln w="12700">
            <a:miter lim="400000"/>
          </a:ln>
        </p:spPr>
      </p:pic>
      <p:sp>
        <p:nvSpPr>
          <p:cNvPr id="835" name="Shape 835"/>
          <p:cNvSpPr/>
          <p:nvPr/>
        </p:nvSpPr>
        <p:spPr>
          <a:xfrm>
            <a:off x="2758423" y="4578922"/>
            <a:ext cx="1534341" cy="2122517"/>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6" name="Shape 836"/>
          <p:cNvSpPr/>
          <p:nvPr/>
        </p:nvSpPr>
        <p:spPr>
          <a:xfrm>
            <a:off x="2980737" y="4977240"/>
            <a:ext cx="1089712"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London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37" name="Shape 837"/>
          <p:cNvSpPr/>
          <p:nvPr/>
        </p:nvSpPr>
        <p:spPr>
          <a:xfrm>
            <a:off x="1841127" y="2919124"/>
            <a:ext cx="3368932"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Big Corp London HQ</a:t>
            </a:r>
          </a:p>
        </p:txBody>
      </p:sp>
      <p:sp>
        <p:nvSpPr>
          <p:cNvPr id="838" name="Shape 838"/>
          <p:cNvSpPr/>
          <p:nvPr/>
        </p:nvSpPr>
        <p:spPr>
          <a:xfrm flipH="1">
            <a:off x="4273200" y="5729145"/>
            <a:ext cx="8512857" cy="1"/>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9" name="Shape 839"/>
          <p:cNvSpPr/>
          <p:nvPr/>
        </p:nvSpPr>
        <p:spPr>
          <a:xfrm flipH="1">
            <a:off x="4503036" y="11128838"/>
            <a:ext cx="8053277" cy="16893"/>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0" name="Shape 840"/>
          <p:cNvSpPr/>
          <p:nvPr/>
        </p:nvSpPr>
        <p:spPr>
          <a:xfrm>
            <a:off x="12242766" y="7908538"/>
            <a:ext cx="1658496" cy="1634720"/>
          </a:xfrm>
          <a:prstGeom prst="roundRect">
            <a:avLst>
              <a:gd name="adj" fmla="val 11653"/>
            </a:avLst>
          </a:prstGeom>
          <a:gradFill>
            <a:gsLst>
              <a:gs pos="0">
                <a:srgbClr val="302B71">
                  <a:alpha val="67624"/>
                </a:srgbClr>
              </a:gs>
              <a:gs pos="100000">
                <a:srgbClr val="8881F0">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1" name="Shape 841"/>
          <p:cNvSpPr/>
          <p:nvPr/>
        </p:nvSpPr>
        <p:spPr>
          <a:xfrm>
            <a:off x="12607524" y="8022396"/>
            <a:ext cx="928981" cy="1325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A Corp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DR</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42" name="Shape 842"/>
          <p:cNvSpPr/>
          <p:nvPr/>
        </p:nvSpPr>
        <p:spPr>
          <a:xfrm>
            <a:off x="17192545" y="1551641"/>
            <a:ext cx="4428338" cy="4668651"/>
          </a:xfrm>
          <a:prstGeom prst="roundRect">
            <a:avLst>
              <a:gd name="adj" fmla="val 7374"/>
            </a:avLst>
          </a:prstGeom>
          <a:gradFill>
            <a:gsLst>
              <a:gs pos="0">
                <a:srgbClr val="8881F0"/>
              </a:gs>
              <a:gs pos="100000">
                <a:srgbClr val="302B71"/>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843" name="4Nodes-front.png"/>
          <p:cNvPicPr/>
          <p:nvPr/>
        </p:nvPicPr>
        <p:blipFill>
          <a:blip r:embed="rId2">
            <a:extLst/>
          </a:blip>
          <a:stretch>
            <a:fillRect/>
          </a:stretch>
        </p:blipFill>
        <p:spPr>
          <a:xfrm>
            <a:off x="17710498" y="2737783"/>
            <a:ext cx="3392431" cy="2963404"/>
          </a:xfrm>
          <a:prstGeom prst="rect">
            <a:avLst/>
          </a:prstGeom>
          <a:ln w="12700">
            <a:miter lim="400000"/>
          </a:ln>
        </p:spPr>
      </p:pic>
      <p:sp>
        <p:nvSpPr>
          <p:cNvPr id="844" name="Shape 844"/>
          <p:cNvSpPr/>
          <p:nvPr/>
        </p:nvSpPr>
        <p:spPr>
          <a:xfrm>
            <a:off x="18627794" y="3572713"/>
            <a:ext cx="1658497" cy="1634719"/>
          </a:xfrm>
          <a:prstGeom prst="roundRect">
            <a:avLst>
              <a:gd name="adj" fmla="val 11653"/>
            </a:avLst>
          </a:prstGeom>
          <a:gradFill>
            <a:gsLst>
              <a:gs pos="0">
                <a:srgbClr val="302B71">
                  <a:alpha val="67624"/>
                </a:srgbClr>
              </a:gs>
              <a:gs pos="100000">
                <a:srgbClr val="8881F0">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5" name="Shape 845"/>
          <p:cNvSpPr/>
          <p:nvPr/>
        </p:nvSpPr>
        <p:spPr>
          <a:xfrm>
            <a:off x="18861857" y="3727132"/>
            <a:ext cx="1089712" cy="13258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Bath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Primary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846" name="Shape 846"/>
          <p:cNvSpPr/>
          <p:nvPr/>
        </p:nvSpPr>
        <p:spPr>
          <a:xfrm>
            <a:off x="17722248" y="1669015"/>
            <a:ext cx="3368932"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A Corp Bath</a:t>
            </a:r>
          </a:p>
        </p:txBody>
      </p:sp>
      <p:sp>
        <p:nvSpPr>
          <p:cNvPr id="847" name="Shape 847"/>
          <p:cNvSpPr/>
          <p:nvPr/>
        </p:nvSpPr>
        <p:spPr>
          <a:xfrm flipV="1">
            <a:off x="13739234" y="5177598"/>
            <a:ext cx="4995268" cy="3817415"/>
          </a:xfrm>
          <a:prstGeom prst="line">
            <a:avLst/>
          </a:prstGeom>
          <a:ln w="88900">
            <a:solidFill>
              <a:srgbClr val="FFFFFF"/>
            </a:solidFill>
            <a:prstDash val="sysDot"/>
            <a:miter lim="400000"/>
            <a:head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8" name="Shape 848"/>
          <p:cNvSpPr/>
          <p:nvPr/>
        </p:nvSpPr>
        <p:spPr>
          <a:xfrm>
            <a:off x="882344" y="1489590"/>
            <a:ext cx="11798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4000">
                <a:latin typeface="+mn-lt"/>
                <a:ea typeface="+mn-ea"/>
                <a:cs typeface="+mn-cs"/>
                <a:sym typeface="Myriad Pro Condensed"/>
              </a:defRPr>
            </a:lvl1pPr>
          </a:lstStyle>
          <a:p>
            <a:pPr lvl="0">
              <a:defRPr sz="1800">
                <a:solidFill>
                  <a:srgbClr val="000000"/>
                </a:solidFill>
              </a:defRPr>
            </a:pPr>
            <a:r>
              <a:rPr sz="4000">
                <a:solidFill>
                  <a:srgbClr val="FFFFFF"/>
                </a:solidFill>
              </a:rPr>
              <a:t>(Where disaster recovery vaults are hosted by a 3rd party service provider)</a:t>
            </a:r>
          </a:p>
        </p:txBody>
      </p:sp>
      <p:sp>
        <p:nvSpPr>
          <p:cNvPr id="849" name="Shape 849"/>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1" name="Shape 851"/>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852" name="Shape 852"/>
          <p:cNvSpPr/>
          <p:nvPr/>
        </p:nvSpPr>
        <p:spPr>
          <a:xfrm>
            <a:off x="5651344" y="6015306"/>
            <a:ext cx="13081312" cy="3717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Disaster Recovery &amp; Business Continuity for Avid Interplay Workflows</a:t>
            </a:r>
            <a:endParaRPr b="1" sz="7200">
              <a:solidFill>
                <a:srgbClr val="FFFFFF"/>
              </a:solidFill>
            </a:endParaRP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4" name="Shape 854"/>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855" name="Shape 855"/>
          <p:cNvSpPr/>
          <p:nvPr/>
        </p:nvSpPr>
        <p:spPr>
          <a:xfrm>
            <a:off x="3143168" y="2647971"/>
            <a:ext cx="18097665" cy="790742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marL="546100" indent="-317500" algn="l" defTabSz="311573">
              <a:buSzPct val="100000"/>
              <a:buChar char="•"/>
              <a:defRPr sz="1800">
                <a:solidFill>
                  <a:srgbClr val="000000"/>
                </a:solidFill>
              </a:defRPr>
            </a:pPr>
            <a:r>
              <a:rPr sz="4600">
                <a:solidFill>
                  <a:srgbClr val="FFFFFF"/>
                </a:solidFill>
                <a:latin typeface="+mn-lt"/>
                <a:ea typeface="+mn-ea"/>
                <a:cs typeface="+mn-cs"/>
                <a:sym typeface="Myriad Pro Condensed"/>
              </a:rPr>
              <a:t>The MatrixStore Disaster Recovery solution for Avid Interplay ensures all your assets can be available 24/7 at local or remote locations</a:t>
            </a:r>
            <a:endParaRPr sz="4600">
              <a:solidFill>
                <a:srgbClr val="FFFFFF"/>
              </a:solidFill>
              <a:latin typeface="+mn-lt"/>
              <a:ea typeface="+mn-ea"/>
              <a:cs typeface="+mn-cs"/>
              <a:sym typeface="Myriad Pro Condensed"/>
            </a:endParaRPr>
          </a:p>
          <a:p>
            <a:pPr lvl="0" marL="546100" indent="-317500" algn="l" defTabSz="311573">
              <a:buSzPct val="100000"/>
              <a:buChar char="•"/>
              <a:defRPr sz="1800">
                <a:solidFill>
                  <a:srgbClr val="000000"/>
                </a:solidFill>
              </a:defRPr>
            </a:pPr>
            <a:r>
              <a:rPr sz="4600">
                <a:solidFill>
                  <a:srgbClr val="FFFFFF"/>
                </a:solidFill>
                <a:latin typeface="+mn-lt"/>
                <a:ea typeface="+mn-ea"/>
                <a:cs typeface="+mn-cs"/>
                <a:sym typeface="Myriad Pro Condensed"/>
              </a:rPr>
              <a:t>InterConnect provides the ability to select assets from the MatrixStore disaster recovery cluster when you need them most</a:t>
            </a:r>
            <a:endParaRPr sz="4600">
              <a:solidFill>
                <a:srgbClr val="FFFFFF"/>
              </a:solidFill>
              <a:latin typeface="+mn-lt"/>
              <a:ea typeface="+mn-ea"/>
              <a:cs typeface="+mn-cs"/>
              <a:sym typeface="Myriad Pro Condensed"/>
            </a:endParaRPr>
          </a:p>
          <a:p>
            <a:pPr lvl="0" marL="546100" indent="-317500" algn="l" defTabSz="311573">
              <a:buSzPct val="100000"/>
              <a:buChar char="•"/>
              <a:defRPr sz="1800">
                <a:solidFill>
                  <a:srgbClr val="000000"/>
                </a:solidFill>
              </a:defRPr>
            </a:pPr>
            <a:r>
              <a:rPr sz="4600" u="sng">
                <a:solidFill>
                  <a:srgbClr val="FFFFFF"/>
                </a:solidFill>
                <a:latin typeface="+mn-lt"/>
                <a:ea typeface="+mn-ea"/>
                <a:cs typeface="+mn-cs"/>
                <a:sym typeface="Myriad Pro Condensed"/>
              </a:rPr>
              <a:t>Get only the content you need, when you need it</a:t>
            </a:r>
            <a:endParaRPr sz="4600" u="sng">
              <a:solidFill>
                <a:srgbClr val="FFFFFF"/>
              </a:solidFill>
              <a:latin typeface="+mn-lt"/>
              <a:ea typeface="+mn-ea"/>
              <a:cs typeface="+mn-cs"/>
              <a:sym typeface="Myriad Pro Condensed"/>
            </a:endParaRPr>
          </a:p>
          <a:p>
            <a:pPr lvl="0" marL="546100" indent="-317500" algn="l" defTabSz="311573">
              <a:buSzPct val="100000"/>
              <a:buChar char="•"/>
              <a:defRPr sz="1800">
                <a:solidFill>
                  <a:srgbClr val="000000"/>
                </a:solidFill>
              </a:defRPr>
            </a:pPr>
            <a:r>
              <a:rPr sz="4600">
                <a:solidFill>
                  <a:srgbClr val="FFFFFF"/>
                </a:solidFill>
                <a:latin typeface="+mn-lt"/>
                <a:ea typeface="+mn-ea"/>
                <a:cs typeface="+mn-cs"/>
                <a:sym typeface="Myriad Pro Condensed"/>
              </a:rPr>
              <a:t>Know that all the media and metadata from all your projects are safe in two locations</a:t>
            </a:r>
            <a:endParaRPr sz="4600">
              <a:solidFill>
                <a:srgbClr val="FFFFFF"/>
              </a:solidFill>
              <a:latin typeface="+mn-lt"/>
              <a:ea typeface="+mn-ea"/>
              <a:cs typeface="+mn-cs"/>
              <a:sym typeface="Myriad Pro Condensed"/>
            </a:endParaRPr>
          </a:p>
          <a:p>
            <a:pPr lvl="0" marL="546100" indent="-317500" algn="l" defTabSz="311573">
              <a:buSzPct val="100000"/>
              <a:buChar char="•"/>
              <a:defRPr sz="1800">
                <a:solidFill>
                  <a:srgbClr val="000000"/>
                </a:solidFill>
              </a:defRPr>
            </a:pPr>
            <a:r>
              <a:rPr sz="4600">
                <a:solidFill>
                  <a:srgbClr val="FFFFFF"/>
                </a:solidFill>
                <a:latin typeface="+mn-lt"/>
                <a:ea typeface="+mn-ea"/>
                <a:cs typeface="+mn-cs"/>
                <a:sym typeface="Myriad Pro Condensed"/>
              </a:rPr>
              <a:t>Use DropSpot and MatrixStore to tag, archive and replicate Avid project files from multiple workstations and locations</a:t>
            </a:r>
            <a:endParaRPr sz="4600">
              <a:solidFill>
                <a:srgbClr val="FFFFFF"/>
              </a:solidFill>
              <a:latin typeface="+mn-lt"/>
              <a:ea typeface="+mn-ea"/>
              <a:cs typeface="+mn-cs"/>
              <a:sym typeface="Myriad Pro Condensed"/>
            </a:endParaRPr>
          </a:p>
          <a:p>
            <a:pPr lvl="0" marL="546100" indent="-317500" algn="l" defTabSz="311573">
              <a:buSzPct val="100000"/>
              <a:buChar char="•"/>
              <a:defRPr sz="1800">
                <a:solidFill>
                  <a:srgbClr val="000000"/>
                </a:solidFill>
              </a:defRPr>
            </a:pPr>
            <a:r>
              <a:rPr sz="4600">
                <a:solidFill>
                  <a:srgbClr val="FFFFFF"/>
                </a:solidFill>
                <a:latin typeface="+mn-lt"/>
                <a:ea typeface="+mn-ea"/>
                <a:cs typeface="+mn-cs"/>
                <a:sym typeface="Myriad Pro Condensed"/>
              </a:rPr>
              <a:t>The Object Matrix solution is flexible, scalable and proven</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351250" y="-503420"/>
            <a:ext cx="6220778" cy="2298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7500">
                <a:latin typeface="+mn-lt"/>
                <a:ea typeface="+mn-ea"/>
                <a:cs typeface="+mn-cs"/>
                <a:sym typeface="Myriad Pro Condensed"/>
              </a:defRPr>
            </a:lvl1pPr>
          </a:lstStyle>
          <a:p>
            <a:pPr lvl="0">
              <a:defRPr sz="1800">
                <a:solidFill>
                  <a:srgbClr val="000000"/>
                </a:solidFill>
              </a:defRPr>
            </a:pPr>
            <a:r>
              <a:rPr sz="7500">
                <a:solidFill>
                  <a:srgbClr val="FFFFFF"/>
                </a:solidFill>
              </a:rPr>
              <a:t>Customers including:</a:t>
            </a:r>
          </a:p>
        </p:txBody>
      </p:sp>
      <p:pic>
        <p:nvPicPr>
          <p:cNvPr id="89" name="ObjectMatrix_customers_Sept2015.png"/>
          <p:cNvPicPr/>
          <p:nvPr/>
        </p:nvPicPr>
        <p:blipFill>
          <a:blip r:embed="rId3">
            <a:extLst/>
          </a:blip>
          <a:stretch>
            <a:fillRect/>
          </a:stretch>
        </p:blipFill>
        <p:spPr>
          <a:xfrm>
            <a:off x="-1" y="1379927"/>
            <a:ext cx="24384001" cy="12458701"/>
          </a:xfrm>
          <a:prstGeom prst="rect">
            <a:avLst/>
          </a:prstGeom>
          <a:ln w="12700">
            <a:miter lim="400000"/>
          </a:ln>
        </p:spPr>
      </p:pic>
    </p:spTree>
  </p:cSld>
  <p:clrMapOvr>
    <a:masterClrMapping/>
  </p:clrMapOvr>
  <p:transition spd="med" advClick="1">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7" name="Shape 857"/>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858" name="Shape 858"/>
          <p:cNvSpPr/>
          <p:nvPr/>
        </p:nvSpPr>
        <p:spPr>
          <a:xfrm>
            <a:off x="1182434" y="2971506"/>
            <a:ext cx="10022400" cy="777298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marL="542925" indent="-314325" algn="l" defTabSz="311573">
              <a:buSzPct val="100000"/>
              <a:buAutoNum type="arabicPeriod" startAt="1"/>
              <a:defRPr sz="1800">
                <a:solidFill>
                  <a:srgbClr val="000000"/>
                </a:solidFill>
              </a:defRPr>
            </a:pPr>
            <a:r>
              <a:rPr sz="4600">
                <a:solidFill>
                  <a:srgbClr val="FFFFFF"/>
                </a:solidFill>
                <a:latin typeface="+mn-lt"/>
                <a:ea typeface="+mn-ea"/>
                <a:cs typeface="+mn-cs"/>
                <a:sym typeface="Myriad Pro Condensed"/>
              </a:rPr>
              <a:t> Manually or Automatically Archive assets using Interplay Access with InterConnect configured</a:t>
            </a:r>
            <a:endParaRPr sz="4600">
              <a:solidFill>
                <a:srgbClr val="FFFFFF"/>
              </a:solidFill>
              <a:latin typeface="+mn-lt"/>
              <a:ea typeface="+mn-ea"/>
              <a:cs typeface="+mn-cs"/>
              <a:sym typeface="Myriad Pro Condensed"/>
            </a:endParaRPr>
          </a:p>
          <a:p>
            <a:pPr lvl="0" marL="542925" indent="-314325" algn="l" defTabSz="311573">
              <a:buSzPct val="100000"/>
              <a:buAutoNum type="arabicPeriod" startAt="1"/>
              <a:defRPr sz="1800">
                <a:solidFill>
                  <a:srgbClr val="000000"/>
                </a:solidFill>
              </a:defRPr>
            </a:pPr>
            <a:r>
              <a:rPr sz="4600">
                <a:solidFill>
                  <a:srgbClr val="FFFFFF"/>
                </a:solidFill>
                <a:latin typeface="+mn-lt"/>
                <a:ea typeface="+mn-ea"/>
                <a:cs typeface="+mn-cs"/>
                <a:sym typeface="Myriad Pro Condensed"/>
              </a:rPr>
              <a:t> MatrixStore Asynchronously replicates the media and selected metadata to the disaster recovery site</a:t>
            </a:r>
            <a:endParaRPr sz="4600">
              <a:solidFill>
                <a:srgbClr val="FFFFFF"/>
              </a:solidFill>
              <a:latin typeface="+mn-lt"/>
              <a:ea typeface="+mn-ea"/>
              <a:cs typeface="+mn-cs"/>
              <a:sym typeface="Myriad Pro Condensed"/>
            </a:endParaRPr>
          </a:p>
          <a:p>
            <a:pPr lvl="0" marL="542925" indent="-314325" algn="l" defTabSz="311573">
              <a:buSzPct val="100000"/>
              <a:buAutoNum type="arabicPeriod" startAt="1"/>
              <a:defRPr sz="1800">
                <a:solidFill>
                  <a:srgbClr val="000000"/>
                </a:solidFill>
              </a:defRPr>
            </a:pPr>
            <a:r>
              <a:rPr sz="4600">
                <a:solidFill>
                  <a:srgbClr val="FFFFFF"/>
                </a:solidFill>
                <a:latin typeface="+mn-lt"/>
                <a:ea typeface="+mn-ea"/>
                <a:cs typeface="+mn-cs"/>
                <a:sym typeface="Myriad Pro Condensed"/>
              </a:rPr>
              <a:t> At the Disaster Recovery site use the InterConnect Explorer to search for and restore selected assets to the clean Interplay</a:t>
            </a:r>
            <a:endParaRPr sz="4600">
              <a:solidFill>
                <a:srgbClr val="FFFFFF"/>
              </a:solidFill>
              <a:latin typeface="+mn-lt"/>
              <a:ea typeface="+mn-ea"/>
              <a:cs typeface="+mn-cs"/>
              <a:sym typeface="Myriad Pro Condensed"/>
            </a:endParaRPr>
          </a:p>
          <a:p>
            <a:pPr lvl="0" marL="542925" indent="-314325" algn="l" defTabSz="311573">
              <a:buSzPct val="100000"/>
              <a:buAutoNum type="arabicPeriod" startAt="1"/>
              <a:defRPr sz="1800">
                <a:solidFill>
                  <a:srgbClr val="000000"/>
                </a:solidFill>
              </a:defRPr>
            </a:pPr>
            <a:r>
              <a:rPr sz="4600">
                <a:solidFill>
                  <a:srgbClr val="FFFFFF"/>
                </a:solidFill>
                <a:latin typeface="+mn-lt"/>
                <a:ea typeface="+mn-ea"/>
                <a:cs typeface="+mn-cs"/>
                <a:sym typeface="Myriad Pro Condensed"/>
              </a:rPr>
              <a:t> Simply open the project in Media Composer and your editors are working again </a:t>
            </a:r>
            <a:endParaRPr sz="4600">
              <a:solidFill>
                <a:srgbClr val="FFFFFF"/>
              </a:solidFill>
              <a:latin typeface="+mn-lt"/>
              <a:ea typeface="+mn-ea"/>
              <a:cs typeface="+mn-cs"/>
              <a:sym typeface="Myriad Pro Condensed"/>
            </a:endParaRPr>
          </a:p>
          <a:p>
            <a:pPr lvl="0" marL="542925" indent="-314325" algn="l" defTabSz="311573">
              <a:buSzPct val="100000"/>
              <a:buAutoNum type="arabicPeriod" startAt="1"/>
              <a:defRPr sz="1800">
                <a:solidFill>
                  <a:srgbClr val="000000"/>
                </a:solidFill>
              </a:defRPr>
            </a:pPr>
            <a:r>
              <a:rPr sz="4600">
                <a:solidFill>
                  <a:srgbClr val="FFFFFF"/>
                </a:solidFill>
                <a:latin typeface="+mn-lt"/>
                <a:ea typeface="+mn-ea"/>
                <a:cs typeface="+mn-cs"/>
                <a:sym typeface="Myriad Pro Condensed"/>
              </a:rPr>
              <a:t> That simple</a:t>
            </a:r>
          </a:p>
        </p:txBody>
      </p:sp>
      <p:pic>
        <p:nvPicPr>
          <p:cNvPr id="859" name="Screen Shot 2015-01-15 at 18.01.02.png"/>
          <p:cNvPicPr/>
          <p:nvPr/>
        </p:nvPicPr>
        <p:blipFill>
          <a:blip r:embed="rId2">
            <a:extLst/>
          </a:blip>
          <a:stretch>
            <a:fillRect/>
          </a:stretch>
        </p:blipFill>
        <p:spPr>
          <a:xfrm>
            <a:off x="12716292" y="2562774"/>
            <a:ext cx="10817623" cy="6760372"/>
          </a:xfrm>
          <a:prstGeom prst="rect">
            <a:avLst/>
          </a:prstGeom>
          <a:ln w="12700">
            <a:miter lim="400000"/>
          </a:ln>
        </p:spPr>
      </p:pic>
      <p:sp>
        <p:nvSpPr>
          <p:cNvPr id="860" name="Shape 860"/>
          <p:cNvSpPr/>
          <p:nvPr/>
        </p:nvSpPr>
        <p:spPr>
          <a:xfrm>
            <a:off x="14317178" y="9440112"/>
            <a:ext cx="9221469" cy="595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4000">
                <a:latin typeface="+mn-lt"/>
                <a:ea typeface="+mn-ea"/>
                <a:cs typeface="+mn-cs"/>
                <a:sym typeface="Myriad Pro Condensed"/>
              </a:defRPr>
            </a:lvl1pPr>
          </a:lstStyle>
          <a:p>
            <a:pPr lvl="0">
              <a:defRPr sz="1800">
                <a:solidFill>
                  <a:srgbClr val="000000"/>
                </a:solidFill>
              </a:defRPr>
            </a:pPr>
            <a:r>
              <a:rPr sz="4000">
                <a:solidFill>
                  <a:srgbClr val="FFFFFF"/>
                </a:solidFill>
              </a:rPr>
              <a:t>InterConnect Explorer - search for archive assets to restore</a:t>
            </a:r>
          </a:p>
        </p:txBody>
      </p:sp>
      <p:sp>
        <p:nvSpPr>
          <p:cNvPr id="861" name="Shape 861"/>
          <p:cNvSpPr/>
          <p:nvPr/>
        </p:nvSpPr>
        <p:spPr>
          <a:xfrm>
            <a:off x="1403936" y="2221214"/>
            <a:ext cx="4444899" cy="1010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The Workflow</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3" name="Shape 863"/>
          <p:cNvSpPr/>
          <p:nvPr/>
        </p:nvSpPr>
        <p:spPr>
          <a:xfrm>
            <a:off x="1091088" y="2722946"/>
            <a:ext cx="4428337" cy="9801393"/>
          </a:xfrm>
          <a:prstGeom prst="roundRect">
            <a:avLst>
              <a:gd name="adj" fmla="val 7374"/>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4" name="Shape 864"/>
          <p:cNvSpPr/>
          <p:nvPr/>
        </p:nvSpPr>
        <p:spPr>
          <a:xfrm>
            <a:off x="1893361" y="2801749"/>
            <a:ext cx="2823791"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Primary Location</a:t>
            </a:r>
          </a:p>
        </p:txBody>
      </p:sp>
      <p:grpSp>
        <p:nvGrpSpPr>
          <p:cNvPr id="867" name="Group 867"/>
          <p:cNvGrpSpPr/>
          <p:nvPr/>
        </p:nvGrpSpPr>
        <p:grpSpPr>
          <a:xfrm>
            <a:off x="2284977" y="3605007"/>
            <a:ext cx="2040560" cy="567691"/>
            <a:chOff x="0" y="0"/>
            <a:chExt cx="2040559" cy="567689"/>
          </a:xfrm>
        </p:grpSpPr>
        <p:sp>
          <p:nvSpPr>
            <p:cNvPr id="865" name="Shape 865"/>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6" name="Shape 866"/>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870" name="Group 870"/>
          <p:cNvGrpSpPr/>
          <p:nvPr/>
        </p:nvGrpSpPr>
        <p:grpSpPr>
          <a:xfrm>
            <a:off x="2013535" y="5157368"/>
            <a:ext cx="2583442" cy="556260"/>
            <a:chOff x="0" y="0"/>
            <a:chExt cx="2583441" cy="556259"/>
          </a:xfrm>
        </p:grpSpPr>
        <p:sp>
          <p:nvSpPr>
            <p:cNvPr id="868" name="Shape 868"/>
            <p:cNvSpPr/>
            <p:nvPr/>
          </p:nvSpPr>
          <p:spPr>
            <a:xfrm>
              <a:off x="0" y="0"/>
              <a:ext cx="2583442"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9" name="Shape 869"/>
            <p:cNvSpPr/>
            <p:nvPr/>
          </p:nvSpPr>
          <p:spPr>
            <a:xfrm>
              <a:off x="334115" y="-1"/>
              <a:ext cx="191521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InterConnect</a:t>
              </a:r>
            </a:p>
          </p:txBody>
        </p:sp>
      </p:grpSp>
      <p:sp>
        <p:nvSpPr>
          <p:cNvPr id="871" name="Shape 871"/>
          <p:cNvSpPr/>
          <p:nvPr/>
        </p:nvSpPr>
        <p:spPr>
          <a:xfrm>
            <a:off x="1734510" y="4381187"/>
            <a:ext cx="3141493"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pic>
        <p:nvPicPr>
          <p:cNvPr id="872" name="12Nodes-front.png"/>
          <p:cNvPicPr/>
          <p:nvPr/>
        </p:nvPicPr>
        <p:blipFill>
          <a:blip r:embed="rId2">
            <a:extLst/>
          </a:blip>
          <a:stretch>
            <a:fillRect/>
          </a:stretch>
        </p:blipFill>
        <p:spPr>
          <a:xfrm>
            <a:off x="2080710" y="6414685"/>
            <a:ext cx="2449093" cy="5454858"/>
          </a:xfrm>
          <a:prstGeom prst="rect">
            <a:avLst/>
          </a:prstGeom>
          <a:ln w="12700">
            <a:miter lim="400000"/>
          </a:ln>
        </p:spPr>
      </p:pic>
      <p:sp>
        <p:nvSpPr>
          <p:cNvPr id="873" name="Shape 873"/>
          <p:cNvSpPr/>
          <p:nvPr/>
        </p:nvSpPr>
        <p:spPr>
          <a:xfrm>
            <a:off x="2758423" y="7015695"/>
            <a:ext cx="1534342" cy="4664034"/>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4" name="Shape 874"/>
          <p:cNvSpPr/>
          <p:nvPr/>
        </p:nvSpPr>
        <p:spPr>
          <a:xfrm>
            <a:off x="3185742" y="8910974"/>
            <a:ext cx="679705" cy="4622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800">
                <a:latin typeface="+mn-lt"/>
                <a:ea typeface="+mn-ea"/>
                <a:cs typeface="+mn-cs"/>
                <a:sym typeface="Myriad Pro Condensed"/>
              </a:defRPr>
            </a:lvl1pPr>
          </a:lstStyle>
          <a:p>
            <a:pPr lvl="0">
              <a:defRPr sz="1800">
                <a:solidFill>
                  <a:srgbClr val="000000"/>
                </a:solidFill>
              </a:defRPr>
            </a:pPr>
            <a:r>
              <a:rPr sz="2800">
                <a:solidFill>
                  <a:srgbClr val="FFFFFF"/>
                </a:solidFill>
              </a:rPr>
              <a:t>Vault</a:t>
            </a:r>
          </a:p>
        </p:txBody>
      </p:sp>
      <p:sp>
        <p:nvSpPr>
          <p:cNvPr id="875" name="Shape 875"/>
          <p:cNvSpPr/>
          <p:nvPr/>
        </p:nvSpPr>
        <p:spPr>
          <a:xfrm flipH="1">
            <a:off x="3305257" y="5707886"/>
            <a:ext cx="1" cy="1796379"/>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6" name="Shape 876"/>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grpSp>
        <p:nvGrpSpPr>
          <p:cNvPr id="879" name="Group 879"/>
          <p:cNvGrpSpPr/>
          <p:nvPr/>
        </p:nvGrpSpPr>
        <p:grpSpPr>
          <a:xfrm>
            <a:off x="9133982" y="2982708"/>
            <a:ext cx="2040560" cy="567691"/>
            <a:chOff x="0" y="0"/>
            <a:chExt cx="2040559" cy="567689"/>
          </a:xfrm>
        </p:grpSpPr>
        <p:sp>
          <p:nvSpPr>
            <p:cNvPr id="877" name="Shape 877"/>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8" name="Shape 878"/>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882" name="Group 882"/>
          <p:cNvGrpSpPr/>
          <p:nvPr/>
        </p:nvGrpSpPr>
        <p:grpSpPr>
          <a:xfrm>
            <a:off x="9158435" y="3884213"/>
            <a:ext cx="2583442" cy="556261"/>
            <a:chOff x="0" y="0"/>
            <a:chExt cx="2583441" cy="556259"/>
          </a:xfrm>
        </p:grpSpPr>
        <p:sp>
          <p:nvSpPr>
            <p:cNvPr id="880" name="Shape 880"/>
            <p:cNvSpPr/>
            <p:nvPr/>
          </p:nvSpPr>
          <p:spPr>
            <a:xfrm>
              <a:off x="0" y="0"/>
              <a:ext cx="2583442"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1" name="Shape 881"/>
            <p:cNvSpPr/>
            <p:nvPr/>
          </p:nvSpPr>
          <p:spPr>
            <a:xfrm>
              <a:off x="334115" y="-1"/>
              <a:ext cx="191521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InterConnect</a:t>
              </a:r>
            </a:p>
          </p:txBody>
        </p:sp>
      </p:grpSp>
      <p:sp>
        <p:nvSpPr>
          <p:cNvPr id="883" name="Shape 883"/>
          <p:cNvSpPr/>
          <p:nvPr/>
        </p:nvSpPr>
        <p:spPr>
          <a:xfrm>
            <a:off x="13533908" y="2991190"/>
            <a:ext cx="1534342"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Avid PAM</a:t>
            </a:r>
          </a:p>
        </p:txBody>
      </p:sp>
      <p:sp>
        <p:nvSpPr>
          <p:cNvPr id="884" name="Shape 884"/>
          <p:cNvSpPr/>
          <p:nvPr/>
        </p:nvSpPr>
        <p:spPr>
          <a:xfrm>
            <a:off x="13630014" y="3920129"/>
            <a:ext cx="8197204" cy="46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Archive &amp; Parking  Application (from Object Matrix) for Avid Interplay</a:t>
            </a:r>
          </a:p>
        </p:txBody>
      </p:sp>
      <p:sp>
        <p:nvSpPr>
          <p:cNvPr id="885" name="Shape 885"/>
          <p:cNvSpPr/>
          <p:nvPr/>
        </p:nvSpPr>
        <p:spPr>
          <a:xfrm>
            <a:off x="9156042" y="4775380"/>
            <a:ext cx="1534341" cy="1365545"/>
          </a:xfrm>
          <a:prstGeom prst="roundRect">
            <a:avLst>
              <a:gd name="adj" fmla="val 13950"/>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6" name="Shape 886"/>
          <p:cNvSpPr/>
          <p:nvPr/>
        </p:nvSpPr>
        <p:spPr>
          <a:xfrm>
            <a:off x="13740183" y="4717317"/>
            <a:ext cx="7976866" cy="1638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MatrixStore Vault. Analogous to Avid Workspace. Create and enforce storage, protection and business rules. Very flexible approach to managing your content</a:t>
            </a:r>
          </a:p>
        </p:txBody>
      </p:sp>
      <p:pic>
        <p:nvPicPr>
          <p:cNvPr id="887" name="12Nodes-front.png"/>
          <p:cNvPicPr/>
          <p:nvPr/>
        </p:nvPicPr>
        <p:blipFill>
          <a:blip r:embed="rId2">
            <a:extLst/>
          </a:blip>
          <a:stretch>
            <a:fillRect/>
          </a:stretch>
        </p:blipFill>
        <p:spPr>
          <a:xfrm>
            <a:off x="9282706" y="6474739"/>
            <a:ext cx="1281014" cy="2853199"/>
          </a:xfrm>
          <a:prstGeom prst="rect">
            <a:avLst/>
          </a:prstGeom>
          <a:ln w="12700">
            <a:miter lim="400000"/>
          </a:ln>
        </p:spPr>
      </p:pic>
      <p:sp>
        <p:nvSpPr>
          <p:cNvPr id="888" name="Shape 888"/>
          <p:cNvSpPr/>
          <p:nvPr/>
        </p:nvSpPr>
        <p:spPr>
          <a:xfrm>
            <a:off x="13740183" y="7109457"/>
            <a:ext cx="7976866" cy="16388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Enterprise MatrixStore Cluster. The proven and trusted object storage platform. MatrixStore scales in capacity, performance and workflows. Business Continuity built in via MatrixStore Replication</a:t>
            </a:r>
          </a:p>
        </p:txBody>
      </p:sp>
      <p:sp>
        <p:nvSpPr>
          <p:cNvPr id="889" name="Shape 889"/>
          <p:cNvSpPr/>
          <p:nvPr/>
        </p:nvSpPr>
        <p:spPr>
          <a:xfrm>
            <a:off x="1079344" y="482213"/>
            <a:ext cx="9512665" cy="21381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Business Continuity Elements</a:t>
            </a:r>
          </a:p>
        </p:txBody>
      </p:sp>
      <p:sp>
        <p:nvSpPr>
          <p:cNvPr id="890" name="Shape 890"/>
          <p:cNvSpPr/>
          <p:nvPr/>
        </p:nvSpPr>
        <p:spPr>
          <a:xfrm>
            <a:off x="9233815" y="9661752"/>
            <a:ext cx="3141494"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sp>
        <p:nvSpPr>
          <p:cNvPr id="891" name="Shape 891"/>
          <p:cNvSpPr/>
          <p:nvPr/>
        </p:nvSpPr>
        <p:spPr>
          <a:xfrm>
            <a:off x="13630014" y="9735828"/>
            <a:ext cx="8197204" cy="46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Avid API for interrogating and manipulating the AVID Interplay PAM</a:t>
            </a:r>
          </a:p>
        </p:txBody>
      </p:sp>
      <p:sp>
        <p:nvSpPr>
          <p:cNvPr id="892" name="Shape 892"/>
          <p:cNvSpPr/>
          <p:nvPr/>
        </p:nvSpPr>
        <p:spPr>
          <a:xfrm>
            <a:off x="12532017" y="3294980"/>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3" name="Shape 893"/>
          <p:cNvSpPr/>
          <p:nvPr/>
        </p:nvSpPr>
        <p:spPr>
          <a:xfrm>
            <a:off x="12550146" y="4193170"/>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4" name="Shape 894"/>
          <p:cNvSpPr/>
          <p:nvPr/>
        </p:nvSpPr>
        <p:spPr>
          <a:xfrm>
            <a:off x="12550146" y="5485149"/>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5" name="Shape 895"/>
          <p:cNvSpPr/>
          <p:nvPr/>
        </p:nvSpPr>
        <p:spPr>
          <a:xfrm>
            <a:off x="12550146" y="7928882"/>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6" name="Shape 896"/>
          <p:cNvSpPr/>
          <p:nvPr/>
        </p:nvSpPr>
        <p:spPr>
          <a:xfrm>
            <a:off x="12550127" y="9966969"/>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7" name="Shape 897"/>
          <p:cNvSpPr/>
          <p:nvPr/>
        </p:nvSpPr>
        <p:spPr>
          <a:xfrm>
            <a:off x="12550127" y="11254861"/>
            <a:ext cx="905070"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8" name="Shape 898"/>
          <p:cNvSpPr/>
          <p:nvPr/>
        </p:nvSpPr>
        <p:spPr>
          <a:xfrm>
            <a:off x="13630014" y="10572088"/>
            <a:ext cx="8197204" cy="13655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584200">
              <a:defRPr sz="3000">
                <a:latin typeface="+mn-lt"/>
                <a:ea typeface="+mn-ea"/>
                <a:cs typeface="+mn-cs"/>
                <a:sym typeface="Myriad Pro Condensed"/>
              </a:defRPr>
            </a:lvl1pPr>
          </a:lstStyle>
          <a:p>
            <a:pPr lvl="0">
              <a:defRPr sz="1800">
                <a:solidFill>
                  <a:srgbClr val="000000"/>
                </a:solidFill>
              </a:defRPr>
            </a:pPr>
            <a:r>
              <a:rPr sz="3000">
                <a:solidFill>
                  <a:srgbClr val="FFFFFF"/>
                </a:solidFill>
              </a:rPr>
              <a:t>DropSpot MAM. Simple asset management for tagging, archiving and finding content in a MatrixStore cluster. Can also be used to retrieve content if the Interplay database is not available</a:t>
            </a:r>
          </a:p>
        </p:txBody>
      </p:sp>
      <p:pic>
        <p:nvPicPr>
          <p:cNvPr id="899" name="dropspot.png"/>
          <p:cNvPicPr/>
          <p:nvPr/>
        </p:nvPicPr>
        <p:blipFill>
          <a:blip r:embed="rId3">
            <a:extLst/>
          </a:blip>
          <a:stretch>
            <a:fillRect/>
          </a:stretch>
        </p:blipFill>
        <p:spPr>
          <a:xfrm>
            <a:off x="9546028" y="10490365"/>
            <a:ext cx="754370" cy="152899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1" name="Shape 901"/>
          <p:cNvSpPr/>
          <p:nvPr/>
        </p:nvSpPr>
        <p:spPr>
          <a:xfrm>
            <a:off x="536839" y="603384"/>
            <a:ext cx="13295839"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1. Offsite With MatrixStore Replication</a:t>
            </a:r>
          </a:p>
        </p:txBody>
      </p:sp>
      <p:sp>
        <p:nvSpPr>
          <p:cNvPr id="902" name="Shape 902"/>
          <p:cNvSpPr/>
          <p:nvPr/>
        </p:nvSpPr>
        <p:spPr>
          <a:xfrm>
            <a:off x="1091088" y="2722946"/>
            <a:ext cx="4428337" cy="9801393"/>
          </a:xfrm>
          <a:prstGeom prst="roundRect">
            <a:avLst>
              <a:gd name="adj" fmla="val 7374"/>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3" name="Shape 903"/>
          <p:cNvSpPr/>
          <p:nvPr/>
        </p:nvSpPr>
        <p:spPr>
          <a:xfrm>
            <a:off x="2284977" y="2806602"/>
            <a:ext cx="2040560" cy="813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Rio</a:t>
            </a:r>
          </a:p>
        </p:txBody>
      </p:sp>
      <p:grpSp>
        <p:nvGrpSpPr>
          <p:cNvPr id="906" name="Group 906"/>
          <p:cNvGrpSpPr/>
          <p:nvPr/>
        </p:nvGrpSpPr>
        <p:grpSpPr>
          <a:xfrm>
            <a:off x="2284977" y="3605007"/>
            <a:ext cx="2040560" cy="567691"/>
            <a:chOff x="0" y="0"/>
            <a:chExt cx="2040559" cy="567689"/>
          </a:xfrm>
        </p:grpSpPr>
        <p:sp>
          <p:nvSpPr>
            <p:cNvPr id="904" name="Shape 904"/>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5" name="Shape 905"/>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909" name="Group 909"/>
          <p:cNvGrpSpPr/>
          <p:nvPr/>
        </p:nvGrpSpPr>
        <p:grpSpPr>
          <a:xfrm>
            <a:off x="2013535" y="5157368"/>
            <a:ext cx="2583442" cy="556260"/>
            <a:chOff x="0" y="0"/>
            <a:chExt cx="2583441" cy="556259"/>
          </a:xfrm>
        </p:grpSpPr>
        <p:sp>
          <p:nvSpPr>
            <p:cNvPr id="907" name="Shape 907"/>
            <p:cNvSpPr/>
            <p:nvPr/>
          </p:nvSpPr>
          <p:spPr>
            <a:xfrm>
              <a:off x="0" y="0"/>
              <a:ext cx="2583442"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8" name="Shape 908"/>
            <p:cNvSpPr/>
            <p:nvPr/>
          </p:nvSpPr>
          <p:spPr>
            <a:xfrm>
              <a:off x="334115" y="-1"/>
              <a:ext cx="191521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InterConnect</a:t>
              </a:r>
            </a:p>
          </p:txBody>
        </p:sp>
      </p:grpSp>
      <p:sp>
        <p:nvSpPr>
          <p:cNvPr id="910" name="Shape 910"/>
          <p:cNvSpPr/>
          <p:nvPr/>
        </p:nvSpPr>
        <p:spPr>
          <a:xfrm>
            <a:off x="1734510" y="4381187"/>
            <a:ext cx="3141493"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pic>
        <p:nvPicPr>
          <p:cNvPr id="911" name="12Nodes-front.png"/>
          <p:cNvPicPr/>
          <p:nvPr/>
        </p:nvPicPr>
        <p:blipFill>
          <a:blip r:embed="rId2">
            <a:extLst/>
          </a:blip>
          <a:stretch>
            <a:fillRect/>
          </a:stretch>
        </p:blipFill>
        <p:spPr>
          <a:xfrm>
            <a:off x="2080710" y="6414685"/>
            <a:ext cx="2449093" cy="5454858"/>
          </a:xfrm>
          <a:prstGeom prst="rect">
            <a:avLst/>
          </a:prstGeom>
          <a:ln w="12700">
            <a:miter lim="400000"/>
          </a:ln>
        </p:spPr>
      </p:pic>
      <p:sp>
        <p:nvSpPr>
          <p:cNvPr id="912" name="Shape 912"/>
          <p:cNvSpPr/>
          <p:nvPr/>
        </p:nvSpPr>
        <p:spPr>
          <a:xfrm>
            <a:off x="2758423" y="7015695"/>
            <a:ext cx="1534342" cy="4664034"/>
          </a:xfrm>
          <a:prstGeom prst="roundRect">
            <a:avLst>
              <a:gd name="adj" fmla="val 12416"/>
            </a:avLst>
          </a:prstGeom>
          <a:gradFill>
            <a:gsLst>
              <a:gs pos="0">
                <a:srgbClr val="1497FC">
                  <a:alpha val="67624"/>
                </a:srgbClr>
              </a:gs>
              <a:gs pos="100000">
                <a:srgbClr val="0065C1">
                  <a:alpha val="67624"/>
                </a:srgbClr>
              </a:gs>
            </a:gsLst>
            <a:lin ang="5400000"/>
          </a:gra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13" name="Shape 913"/>
          <p:cNvSpPr/>
          <p:nvPr/>
        </p:nvSpPr>
        <p:spPr>
          <a:xfrm>
            <a:off x="2985539" y="8263274"/>
            <a:ext cx="1080110" cy="17576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St Angel</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Dual </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Copy</a:t>
            </a:r>
            <a:endParaRPr sz="2800">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914" name="Shape 914"/>
          <p:cNvSpPr/>
          <p:nvPr/>
        </p:nvSpPr>
        <p:spPr>
          <a:xfrm>
            <a:off x="10637509" y="2567167"/>
            <a:ext cx="4428337" cy="9801393"/>
          </a:xfrm>
          <a:prstGeom prst="roundRect">
            <a:avLst>
              <a:gd name="adj" fmla="val 7374"/>
            </a:avLst>
          </a:prstGeom>
          <a:gradFill>
            <a:gsLst>
              <a:gs pos="0">
                <a:srgbClr val="308B16"/>
              </a:gs>
              <a:gs pos="100000">
                <a:srgbClr val="7BDB45"/>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917" name="Group 917"/>
          <p:cNvGrpSpPr/>
          <p:nvPr/>
        </p:nvGrpSpPr>
        <p:grpSpPr>
          <a:xfrm>
            <a:off x="11831397" y="3632315"/>
            <a:ext cx="2040561" cy="567691"/>
            <a:chOff x="0" y="0"/>
            <a:chExt cx="2040559" cy="567689"/>
          </a:xfrm>
        </p:grpSpPr>
        <p:sp>
          <p:nvSpPr>
            <p:cNvPr id="915" name="Shape 915"/>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16" name="Shape 916"/>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920" name="Group 920"/>
          <p:cNvGrpSpPr/>
          <p:nvPr/>
        </p:nvGrpSpPr>
        <p:grpSpPr>
          <a:xfrm>
            <a:off x="11559957" y="5184676"/>
            <a:ext cx="2583442" cy="556261"/>
            <a:chOff x="0" y="0"/>
            <a:chExt cx="2583441" cy="556259"/>
          </a:xfrm>
        </p:grpSpPr>
        <p:sp>
          <p:nvSpPr>
            <p:cNvPr id="918" name="Shape 918"/>
            <p:cNvSpPr/>
            <p:nvPr/>
          </p:nvSpPr>
          <p:spPr>
            <a:xfrm>
              <a:off x="0" y="0"/>
              <a:ext cx="2583442" cy="556260"/>
            </a:xfrm>
            <a:prstGeom prst="roundRect">
              <a:avLst>
                <a:gd name="adj" fmla="val 34247"/>
              </a:avLst>
            </a:prstGeom>
            <a:gradFill flip="none" rotWithShape="1">
              <a:gsLst>
                <a:gs pos="0">
                  <a:srgbClr val="308B16"/>
                </a:gs>
                <a:gs pos="100000">
                  <a:srgbClr val="0B5D12"/>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19" name="Shape 919"/>
            <p:cNvSpPr/>
            <p:nvPr/>
          </p:nvSpPr>
          <p:spPr>
            <a:xfrm>
              <a:off x="334115" y="-1"/>
              <a:ext cx="191521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InterConnect</a:t>
              </a:r>
            </a:p>
          </p:txBody>
        </p:sp>
      </p:grpSp>
      <p:sp>
        <p:nvSpPr>
          <p:cNvPr id="921" name="Shape 921"/>
          <p:cNvSpPr/>
          <p:nvPr/>
        </p:nvSpPr>
        <p:spPr>
          <a:xfrm>
            <a:off x="11831397" y="2833910"/>
            <a:ext cx="2040561"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Santa Fe</a:t>
            </a:r>
          </a:p>
        </p:txBody>
      </p:sp>
      <p:sp>
        <p:nvSpPr>
          <p:cNvPr id="922" name="Shape 922"/>
          <p:cNvSpPr/>
          <p:nvPr/>
        </p:nvSpPr>
        <p:spPr>
          <a:xfrm>
            <a:off x="11280931" y="4408496"/>
            <a:ext cx="3141494"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pic>
        <p:nvPicPr>
          <p:cNvPr id="923" name="12Nodes-front.png"/>
          <p:cNvPicPr/>
          <p:nvPr/>
        </p:nvPicPr>
        <p:blipFill>
          <a:blip r:embed="rId2">
            <a:extLst/>
          </a:blip>
          <a:stretch>
            <a:fillRect/>
          </a:stretch>
        </p:blipFill>
        <p:spPr>
          <a:xfrm>
            <a:off x="11627131" y="6414685"/>
            <a:ext cx="2449093" cy="5454858"/>
          </a:xfrm>
          <a:prstGeom prst="rect">
            <a:avLst/>
          </a:prstGeom>
          <a:ln w="12700">
            <a:miter lim="400000"/>
          </a:ln>
        </p:spPr>
      </p:pic>
      <p:sp>
        <p:nvSpPr>
          <p:cNvPr id="924" name="Shape 924"/>
          <p:cNvSpPr/>
          <p:nvPr/>
        </p:nvSpPr>
        <p:spPr>
          <a:xfrm>
            <a:off x="12283707" y="7004956"/>
            <a:ext cx="1567739" cy="4664035"/>
          </a:xfrm>
          <a:prstGeom prst="roundRect">
            <a:avLst>
              <a:gd name="adj" fmla="val 20829"/>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5" name="Shape 925"/>
          <p:cNvSpPr/>
          <p:nvPr/>
        </p:nvSpPr>
        <p:spPr>
          <a:xfrm flipV="1">
            <a:off x="3648261" y="10391700"/>
            <a:ext cx="9411957" cy="2"/>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6" name="Shape 926"/>
          <p:cNvSpPr/>
          <p:nvPr/>
        </p:nvSpPr>
        <p:spPr>
          <a:xfrm>
            <a:off x="12520942" y="8479174"/>
            <a:ext cx="1093268" cy="13258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Santa Fe</a:t>
            </a:r>
            <a:endParaRPr sz="2800">
              <a:solidFill>
                <a:srgbClr val="FFFFFF"/>
              </a:solidFill>
              <a:latin typeface="+mn-lt"/>
              <a:ea typeface="+mn-ea"/>
              <a:cs typeface="+mn-cs"/>
              <a:sym typeface="Myriad Pro Condensed"/>
            </a:endParaRPr>
          </a:p>
          <a:p>
            <a:pPr lvl="0" defTabSz="584200">
              <a:defRPr sz="1800">
                <a:solidFill>
                  <a:srgbClr val="000000"/>
                </a:solidFill>
              </a:defRPr>
            </a:pPr>
            <a:r>
              <a:rPr b="1" sz="2800" u="sng">
                <a:solidFill>
                  <a:srgbClr val="FFFFFF"/>
                </a:solidFill>
                <a:latin typeface="+mn-lt"/>
                <a:ea typeface="+mn-ea"/>
                <a:cs typeface="+mn-cs"/>
                <a:sym typeface="Myriad Pro Condensed"/>
              </a:rPr>
              <a:t>Replica</a:t>
            </a:r>
            <a:endParaRPr b="1" sz="2800" u="sng">
              <a:solidFill>
                <a:srgbClr val="FFFFFF"/>
              </a:solidFill>
              <a:latin typeface="+mn-lt"/>
              <a:ea typeface="+mn-ea"/>
              <a:cs typeface="+mn-cs"/>
              <a:sym typeface="Myriad Pro Condensed"/>
            </a:endParaRPr>
          </a:p>
          <a:p>
            <a:pPr lvl="0" defTabSz="584200">
              <a:defRPr sz="1800">
                <a:solidFill>
                  <a:srgbClr val="000000"/>
                </a:solidFill>
              </a:defRPr>
            </a:pPr>
            <a:r>
              <a:rPr sz="2800">
                <a:solidFill>
                  <a:srgbClr val="FFFFFF"/>
                </a:solidFill>
                <a:latin typeface="+mn-lt"/>
                <a:ea typeface="+mn-ea"/>
                <a:cs typeface="+mn-cs"/>
                <a:sym typeface="Myriad Pro Condensed"/>
              </a:rPr>
              <a:t>Vault</a:t>
            </a:r>
          </a:p>
        </p:txBody>
      </p:sp>
      <p:sp>
        <p:nvSpPr>
          <p:cNvPr id="927" name="Shape 927"/>
          <p:cNvSpPr/>
          <p:nvPr/>
        </p:nvSpPr>
        <p:spPr>
          <a:xfrm flipV="1">
            <a:off x="13014858" y="5987104"/>
            <a:ext cx="1" cy="1481152"/>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8" name="Shape 928"/>
          <p:cNvSpPr/>
          <p:nvPr/>
        </p:nvSpPr>
        <p:spPr>
          <a:xfrm flipH="1">
            <a:off x="3305257" y="5707886"/>
            <a:ext cx="1" cy="1796379"/>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9" name="Shape 929"/>
          <p:cNvSpPr/>
          <p:nvPr/>
        </p:nvSpPr>
        <p:spPr>
          <a:xfrm>
            <a:off x="16525377" y="2261095"/>
            <a:ext cx="7211920" cy="9863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Content can be manually or automatically archived using Interconnect from Object Matrix</a:t>
            </a:r>
            <a:endParaRPr sz="4000">
              <a:solidFill>
                <a:srgbClr val="FFFFFF"/>
              </a:solidFill>
              <a:latin typeface="+mn-lt"/>
              <a:ea typeface="+mn-ea"/>
              <a:cs typeface="+mn-cs"/>
              <a:sym typeface="Myriad Pro Condensed"/>
            </a:endParaRPr>
          </a:p>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MatrixStore Replication asynchronously replicates vault contents from the local cluster to the disaster recovery site</a:t>
            </a:r>
            <a:endParaRPr sz="4000">
              <a:solidFill>
                <a:srgbClr val="FFFFFF"/>
              </a:solidFill>
              <a:latin typeface="+mn-lt"/>
              <a:ea typeface="+mn-ea"/>
              <a:cs typeface="+mn-cs"/>
              <a:sym typeface="Myriad Pro Condensed"/>
            </a:endParaRPr>
          </a:p>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InterConnect on the disaster recovery site can be used to search for projects or clips in the replica cluster</a:t>
            </a:r>
            <a:endParaRPr sz="4000">
              <a:solidFill>
                <a:srgbClr val="FFFFFF"/>
              </a:solidFill>
              <a:latin typeface="+mn-lt"/>
              <a:ea typeface="+mn-ea"/>
              <a:cs typeface="+mn-cs"/>
              <a:sym typeface="Myriad Pro Condensed"/>
            </a:endParaRPr>
          </a:p>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 The chosen clips can then be checked in to the empty Interplay Engine and the assets restored to the ISIS</a:t>
            </a:r>
            <a:endParaRPr sz="4000">
              <a:solidFill>
                <a:srgbClr val="FFFFFF"/>
              </a:solidFill>
              <a:latin typeface="+mn-lt"/>
              <a:ea typeface="+mn-ea"/>
              <a:cs typeface="+mn-cs"/>
              <a:sym typeface="Myriad Pro Condensed"/>
            </a:endParaRPr>
          </a:p>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Re-Connect the Avid Project file</a:t>
            </a:r>
            <a:endParaRPr sz="4000">
              <a:solidFill>
                <a:srgbClr val="FFFFFF"/>
              </a:solidFill>
              <a:latin typeface="+mn-lt"/>
              <a:ea typeface="+mn-ea"/>
              <a:cs typeface="+mn-cs"/>
              <a:sym typeface="Myriad Pro Condensed"/>
            </a:endParaRPr>
          </a:p>
          <a:p>
            <a:pPr lvl="0" marL="703384" indent="-703384" algn="l" defTabSz="584200">
              <a:buSzPct val="100000"/>
              <a:buAutoNum type="arabicPeriod" startAt="1"/>
              <a:defRPr sz="1800">
                <a:solidFill>
                  <a:srgbClr val="000000"/>
                </a:solidFill>
              </a:defRPr>
            </a:pPr>
            <a:r>
              <a:rPr sz="4000">
                <a:solidFill>
                  <a:srgbClr val="FFFFFF"/>
                </a:solidFill>
                <a:latin typeface="+mn-lt"/>
                <a:ea typeface="+mn-ea"/>
                <a:cs typeface="+mn-cs"/>
                <a:sym typeface="Myriad Pro Condensed"/>
              </a:rPr>
              <a:t>Work</a:t>
            </a:r>
          </a:p>
        </p:txBody>
      </p:sp>
      <p:sp>
        <p:nvSpPr>
          <p:cNvPr id="930" name="Shape 930"/>
          <p:cNvSpPr/>
          <p:nvPr/>
        </p:nvSpPr>
        <p:spPr>
          <a:xfrm>
            <a:off x="6275644" y="9851368"/>
            <a:ext cx="3605647"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sp>
        <p:nvSpPr>
          <p:cNvPr id="931" name="Shape 931"/>
          <p:cNvSpPr/>
          <p:nvPr/>
        </p:nvSpPr>
        <p:spPr>
          <a:xfrm>
            <a:off x="882344" y="1489590"/>
            <a:ext cx="994968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4000">
                <a:latin typeface="+mn-lt"/>
                <a:ea typeface="+mn-ea"/>
                <a:cs typeface="+mn-cs"/>
                <a:sym typeface="Myriad Pro Condensed"/>
              </a:defRPr>
            </a:lvl1pPr>
          </a:lstStyle>
          <a:p>
            <a:pPr lvl="0">
              <a:defRPr sz="1800">
                <a:solidFill>
                  <a:srgbClr val="000000"/>
                </a:solidFill>
              </a:defRPr>
            </a:pPr>
            <a:r>
              <a:rPr sz="4000">
                <a:solidFill>
                  <a:srgbClr val="FFFFFF"/>
                </a:solidFill>
              </a:rPr>
              <a:t>(Where Rio is a production centre with the DR site in Santa Fe)</a:t>
            </a:r>
          </a:p>
        </p:txBody>
      </p:sp>
      <p:sp>
        <p:nvSpPr>
          <p:cNvPr id="932" name="Shape 932"/>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4" name="Shape 934"/>
          <p:cNvSpPr/>
          <p:nvPr/>
        </p:nvSpPr>
        <p:spPr>
          <a:xfrm>
            <a:off x="1091088" y="2722946"/>
            <a:ext cx="6969028" cy="9801393"/>
          </a:xfrm>
          <a:prstGeom prst="roundRect">
            <a:avLst>
              <a:gd name="adj" fmla="val 4686"/>
            </a:avLst>
          </a:prstGeom>
          <a:gradFill>
            <a:gsLst>
              <a:gs pos="0">
                <a:srgbClr val="1497FC"/>
              </a:gs>
              <a:gs pos="100000">
                <a:srgbClr val="00397A"/>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5" name="Shape 935"/>
          <p:cNvSpPr/>
          <p:nvPr/>
        </p:nvSpPr>
        <p:spPr>
          <a:xfrm>
            <a:off x="1329984" y="2722946"/>
            <a:ext cx="2040560"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News</a:t>
            </a:r>
          </a:p>
        </p:txBody>
      </p:sp>
      <p:grpSp>
        <p:nvGrpSpPr>
          <p:cNvPr id="938" name="Group 938"/>
          <p:cNvGrpSpPr/>
          <p:nvPr/>
        </p:nvGrpSpPr>
        <p:grpSpPr>
          <a:xfrm>
            <a:off x="1329984" y="3439520"/>
            <a:ext cx="2040560" cy="567691"/>
            <a:chOff x="0" y="0"/>
            <a:chExt cx="2040559" cy="567689"/>
          </a:xfrm>
        </p:grpSpPr>
        <p:sp>
          <p:nvSpPr>
            <p:cNvPr id="936" name="Shape 936"/>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7" name="Shape 937"/>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941" name="Group 941"/>
          <p:cNvGrpSpPr/>
          <p:nvPr/>
        </p:nvGrpSpPr>
        <p:grpSpPr>
          <a:xfrm>
            <a:off x="1349296" y="4897294"/>
            <a:ext cx="2001936" cy="556261"/>
            <a:chOff x="301457" y="0"/>
            <a:chExt cx="2001935" cy="556259"/>
          </a:xfrm>
        </p:grpSpPr>
        <p:sp>
          <p:nvSpPr>
            <p:cNvPr id="939" name="Shape 939"/>
            <p:cNvSpPr/>
            <p:nvPr/>
          </p:nvSpPr>
          <p:spPr>
            <a:xfrm>
              <a:off x="301457" y="0"/>
              <a:ext cx="2001937"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0" name="Shape 940"/>
            <p:cNvSpPr/>
            <p:nvPr/>
          </p:nvSpPr>
          <p:spPr>
            <a:xfrm>
              <a:off x="344820" y="0"/>
              <a:ext cx="1915211"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2800">
                  <a:latin typeface="+mn-lt"/>
                  <a:ea typeface="+mn-ea"/>
                  <a:cs typeface="+mn-cs"/>
                  <a:sym typeface="Myriad Pro Condensed"/>
                </a:defRPr>
              </a:lvl1pPr>
            </a:lstStyle>
            <a:p>
              <a:pPr lvl="0">
                <a:defRPr b="0" sz="1800">
                  <a:solidFill>
                    <a:srgbClr val="000000"/>
                  </a:solidFill>
                </a:defRPr>
              </a:pPr>
              <a:r>
                <a:rPr b="1" sz="2800">
                  <a:solidFill>
                    <a:srgbClr val="FFFFFF"/>
                  </a:solidFill>
                </a:rPr>
                <a:t>InterConnect</a:t>
              </a:r>
            </a:p>
          </p:txBody>
        </p:sp>
      </p:grpSp>
      <p:sp>
        <p:nvSpPr>
          <p:cNvPr id="942" name="Shape 942"/>
          <p:cNvSpPr/>
          <p:nvPr/>
        </p:nvSpPr>
        <p:spPr>
          <a:xfrm>
            <a:off x="3004855" y="4168407"/>
            <a:ext cx="3141494"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pic>
        <p:nvPicPr>
          <p:cNvPr id="943" name="12Nodes-front.png"/>
          <p:cNvPicPr/>
          <p:nvPr/>
        </p:nvPicPr>
        <p:blipFill>
          <a:blip r:embed="rId2">
            <a:extLst/>
          </a:blip>
          <a:stretch>
            <a:fillRect/>
          </a:stretch>
        </p:blipFill>
        <p:spPr>
          <a:xfrm>
            <a:off x="3072228" y="6607480"/>
            <a:ext cx="2449093" cy="5454858"/>
          </a:xfrm>
          <a:prstGeom prst="rect">
            <a:avLst/>
          </a:prstGeom>
          <a:ln w="12700">
            <a:miter lim="400000"/>
          </a:ln>
        </p:spPr>
      </p:pic>
      <p:grpSp>
        <p:nvGrpSpPr>
          <p:cNvPr id="946" name="Group 946"/>
          <p:cNvGrpSpPr/>
          <p:nvPr/>
        </p:nvGrpSpPr>
        <p:grpSpPr>
          <a:xfrm>
            <a:off x="3749941" y="10724312"/>
            <a:ext cx="1534341" cy="1148213"/>
            <a:chOff x="0" y="0"/>
            <a:chExt cx="1534340" cy="1148211"/>
          </a:xfrm>
        </p:grpSpPr>
        <p:sp>
          <p:nvSpPr>
            <p:cNvPr id="944" name="Shape 944"/>
            <p:cNvSpPr/>
            <p:nvPr/>
          </p:nvSpPr>
          <p:spPr>
            <a:xfrm>
              <a:off x="0" y="0"/>
              <a:ext cx="1534341" cy="1148212"/>
            </a:xfrm>
            <a:prstGeom prst="roundRect">
              <a:avLst>
                <a:gd name="adj" fmla="val 16591"/>
              </a:avLst>
            </a:prstGeom>
            <a:gradFill flip="none" rotWithShape="1">
              <a:gsLst>
                <a:gs pos="0">
                  <a:srgbClr val="1497FC">
                    <a:alpha val="67624"/>
                  </a:srgbClr>
                </a:gs>
                <a:gs pos="100000">
                  <a:srgbClr val="0065C1">
                    <a:alpha val="67624"/>
                  </a:srgbClr>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5" name="Shape 945"/>
            <p:cNvSpPr/>
            <p:nvPr/>
          </p:nvSpPr>
          <p:spPr>
            <a:xfrm>
              <a:off x="56782" y="342965"/>
              <a:ext cx="1420776" cy="462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2800">
                  <a:latin typeface="+mn-lt"/>
                  <a:ea typeface="+mn-ea"/>
                  <a:cs typeface="+mn-cs"/>
                  <a:sym typeface="Myriad Pro Condensed"/>
                </a:defRPr>
              </a:lvl1pPr>
            </a:lstStyle>
            <a:p>
              <a:pPr lvl="0">
                <a:defRPr sz="1800">
                  <a:solidFill>
                    <a:srgbClr val="000000"/>
                  </a:solidFill>
                </a:defRPr>
              </a:pPr>
              <a:r>
                <a:rPr sz="2800">
                  <a:solidFill>
                    <a:srgbClr val="FFFFFF"/>
                  </a:solidFill>
                </a:rPr>
                <a:t>Sports Vault</a:t>
              </a:r>
            </a:p>
          </p:txBody>
        </p:sp>
      </p:grpSp>
      <p:sp>
        <p:nvSpPr>
          <p:cNvPr id="947" name="Shape 947"/>
          <p:cNvSpPr/>
          <p:nvPr/>
        </p:nvSpPr>
        <p:spPr>
          <a:xfrm>
            <a:off x="12695463" y="2722946"/>
            <a:ext cx="4428337" cy="9801393"/>
          </a:xfrm>
          <a:prstGeom prst="roundRect">
            <a:avLst>
              <a:gd name="adj" fmla="val 7374"/>
            </a:avLst>
          </a:prstGeom>
          <a:gradFill>
            <a:gsLst>
              <a:gs pos="0">
                <a:srgbClr val="308B16"/>
              </a:gs>
              <a:gs pos="100000">
                <a:srgbClr val="7BDB45"/>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950" name="Group 950"/>
          <p:cNvGrpSpPr/>
          <p:nvPr/>
        </p:nvGrpSpPr>
        <p:grpSpPr>
          <a:xfrm>
            <a:off x="13889352" y="3788094"/>
            <a:ext cx="2040560" cy="567691"/>
            <a:chOff x="0" y="0"/>
            <a:chExt cx="2040559" cy="567689"/>
          </a:xfrm>
        </p:grpSpPr>
        <p:sp>
          <p:nvSpPr>
            <p:cNvPr id="948" name="Shape 948"/>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9" name="Shape 949"/>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953" name="Group 953"/>
          <p:cNvGrpSpPr/>
          <p:nvPr/>
        </p:nvGrpSpPr>
        <p:grpSpPr>
          <a:xfrm>
            <a:off x="13617911" y="5340455"/>
            <a:ext cx="2583442" cy="556261"/>
            <a:chOff x="0" y="0"/>
            <a:chExt cx="2583441" cy="556259"/>
          </a:xfrm>
        </p:grpSpPr>
        <p:sp>
          <p:nvSpPr>
            <p:cNvPr id="951" name="Shape 951"/>
            <p:cNvSpPr/>
            <p:nvPr/>
          </p:nvSpPr>
          <p:spPr>
            <a:xfrm>
              <a:off x="0" y="0"/>
              <a:ext cx="2583442" cy="556260"/>
            </a:xfrm>
            <a:prstGeom prst="roundRect">
              <a:avLst>
                <a:gd name="adj" fmla="val 34247"/>
              </a:avLst>
            </a:prstGeom>
            <a:gradFill flip="none" rotWithShape="1">
              <a:gsLst>
                <a:gs pos="0">
                  <a:srgbClr val="308B16"/>
                </a:gs>
                <a:gs pos="100000">
                  <a:srgbClr val="0B5D12"/>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2" name="Shape 952"/>
            <p:cNvSpPr/>
            <p:nvPr/>
          </p:nvSpPr>
          <p:spPr>
            <a:xfrm>
              <a:off x="334115" y="-1"/>
              <a:ext cx="191521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InterConnect</a:t>
              </a:r>
            </a:p>
          </p:txBody>
        </p:sp>
      </p:grpSp>
      <p:sp>
        <p:nvSpPr>
          <p:cNvPr id="954" name="Shape 954"/>
          <p:cNvSpPr/>
          <p:nvPr/>
        </p:nvSpPr>
        <p:spPr>
          <a:xfrm>
            <a:off x="12880995" y="2766409"/>
            <a:ext cx="4057271"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Disaster Recovery Site</a:t>
            </a:r>
          </a:p>
        </p:txBody>
      </p:sp>
      <p:sp>
        <p:nvSpPr>
          <p:cNvPr id="955" name="Shape 955"/>
          <p:cNvSpPr/>
          <p:nvPr/>
        </p:nvSpPr>
        <p:spPr>
          <a:xfrm>
            <a:off x="13338885" y="4564275"/>
            <a:ext cx="3141493" cy="567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Avid Web Services API</a:t>
            </a:r>
          </a:p>
        </p:txBody>
      </p:sp>
      <p:pic>
        <p:nvPicPr>
          <p:cNvPr id="956" name="12Nodes-front.png"/>
          <p:cNvPicPr/>
          <p:nvPr/>
        </p:nvPicPr>
        <p:blipFill>
          <a:blip r:embed="rId2">
            <a:extLst/>
          </a:blip>
          <a:stretch>
            <a:fillRect/>
          </a:stretch>
        </p:blipFill>
        <p:spPr>
          <a:xfrm>
            <a:off x="13685085" y="6570464"/>
            <a:ext cx="2449094" cy="5454859"/>
          </a:xfrm>
          <a:prstGeom prst="rect">
            <a:avLst/>
          </a:prstGeom>
          <a:ln w="12700">
            <a:miter lim="400000"/>
          </a:ln>
        </p:spPr>
      </p:pic>
      <p:sp>
        <p:nvSpPr>
          <p:cNvPr id="957" name="Shape 957"/>
          <p:cNvSpPr/>
          <p:nvPr/>
        </p:nvSpPr>
        <p:spPr>
          <a:xfrm>
            <a:off x="14341661" y="10698035"/>
            <a:ext cx="1567738" cy="1126735"/>
          </a:xfrm>
          <a:prstGeom prst="roundRect">
            <a:avLst>
              <a:gd name="adj" fmla="val 28981"/>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8" name="Shape 958"/>
          <p:cNvSpPr/>
          <p:nvPr/>
        </p:nvSpPr>
        <p:spPr>
          <a:xfrm flipV="1">
            <a:off x="7260200" y="10547480"/>
            <a:ext cx="6171978" cy="1"/>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9" name="Shape 959"/>
          <p:cNvSpPr/>
          <p:nvPr/>
        </p:nvSpPr>
        <p:spPr>
          <a:xfrm>
            <a:off x="14616589" y="10814362"/>
            <a:ext cx="1017881" cy="894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Sports</a:t>
            </a:r>
            <a:endParaRPr sz="2800">
              <a:solidFill>
                <a:srgbClr val="FFFFFF"/>
              </a:solidFill>
              <a:latin typeface="+mn-lt"/>
              <a:ea typeface="+mn-ea"/>
              <a:cs typeface="+mn-cs"/>
              <a:sym typeface="Myriad Pro Condensed"/>
            </a:endParaRPr>
          </a:p>
          <a:p>
            <a:pPr lvl="0" defTabSz="584200">
              <a:defRPr sz="1800">
                <a:solidFill>
                  <a:srgbClr val="000000"/>
                </a:solidFill>
              </a:defRPr>
            </a:pPr>
            <a:r>
              <a:rPr b="1" sz="2800" u="sng">
                <a:solidFill>
                  <a:srgbClr val="FFFFFF"/>
                </a:solidFill>
                <a:latin typeface="+mn-lt"/>
                <a:ea typeface="+mn-ea"/>
                <a:cs typeface="+mn-cs"/>
                <a:sym typeface="Myriad Pro Condensed"/>
              </a:rPr>
              <a:t>Replica</a:t>
            </a:r>
          </a:p>
        </p:txBody>
      </p:sp>
      <p:sp>
        <p:nvSpPr>
          <p:cNvPr id="960" name="Shape 960"/>
          <p:cNvSpPr/>
          <p:nvPr/>
        </p:nvSpPr>
        <p:spPr>
          <a:xfrm flipV="1">
            <a:off x="15072812" y="6142883"/>
            <a:ext cx="1" cy="1481152"/>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1" name="Shape 961"/>
          <p:cNvSpPr/>
          <p:nvPr/>
        </p:nvSpPr>
        <p:spPr>
          <a:xfrm flipH="1">
            <a:off x="4517110" y="5568063"/>
            <a:ext cx="2" cy="924909"/>
          </a:xfrm>
          <a:prstGeom prst="line">
            <a:avLst/>
          </a:prstGeom>
          <a:ln w="88900">
            <a:solidFill>
              <a:srgbClr val="FFFFFF"/>
            </a:solidFill>
            <a:prstDash val="sysDot"/>
            <a:miter lim="400000"/>
            <a:tailEnd type="triangle"/>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2" name="Shape 962"/>
          <p:cNvSpPr/>
          <p:nvPr/>
        </p:nvSpPr>
        <p:spPr>
          <a:xfrm>
            <a:off x="17880018" y="2668577"/>
            <a:ext cx="5910799" cy="5892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599" indent="-228599" algn="l" defTabSz="584200">
              <a:buSzPct val="100000"/>
              <a:buAutoNum type="arabicPeriod" startAt="1"/>
              <a:defRPr sz="1800">
                <a:solidFill>
                  <a:srgbClr val="000000"/>
                </a:solidFill>
              </a:defRPr>
            </a:pPr>
            <a:r>
              <a:rPr sz="3600">
                <a:solidFill>
                  <a:srgbClr val="FFFFFF"/>
                </a:solidFill>
                <a:latin typeface="+mn-lt"/>
                <a:ea typeface="+mn-ea"/>
                <a:cs typeface="+mn-cs"/>
                <a:sym typeface="Myriad Pro Condensed"/>
              </a:rPr>
              <a:t> It is possible to have multiple Interplay instances archiving to multiple vaults in a single MatrixStore cluster</a:t>
            </a:r>
            <a:endParaRPr sz="3600">
              <a:solidFill>
                <a:srgbClr val="FFFFFF"/>
              </a:solidFill>
              <a:latin typeface="+mn-lt"/>
              <a:ea typeface="+mn-ea"/>
              <a:cs typeface="+mn-cs"/>
              <a:sym typeface="Myriad Pro Condensed"/>
            </a:endParaRPr>
          </a:p>
          <a:p>
            <a:pPr lvl="0" marL="228599" indent="-228599" algn="l" defTabSz="584200">
              <a:buSzPct val="100000"/>
              <a:buAutoNum type="arabicPeriod" startAt="1"/>
              <a:defRPr sz="1800">
                <a:solidFill>
                  <a:srgbClr val="000000"/>
                </a:solidFill>
              </a:defRPr>
            </a:pPr>
            <a:r>
              <a:rPr sz="3600">
                <a:solidFill>
                  <a:srgbClr val="FFFFFF"/>
                </a:solidFill>
                <a:latin typeface="+mn-lt"/>
                <a:ea typeface="+mn-ea"/>
                <a:cs typeface="+mn-cs"/>
                <a:sym typeface="Myriad Pro Condensed"/>
              </a:rPr>
              <a:t> Each vault replicates its own data</a:t>
            </a:r>
            <a:endParaRPr sz="3600">
              <a:solidFill>
                <a:srgbClr val="FFFFFF"/>
              </a:solidFill>
              <a:latin typeface="+mn-lt"/>
              <a:ea typeface="+mn-ea"/>
              <a:cs typeface="+mn-cs"/>
              <a:sym typeface="Myriad Pro Condensed"/>
            </a:endParaRPr>
          </a:p>
          <a:p>
            <a:pPr lvl="0" marL="228599" indent="-228599" algn="l" defTabSz="584200">
              <a:buSzPct val="100000"/>
              <a:buAutoNum type="arabicPeriod" startAt="1"/>
              <a:defRPr sz="1800">
                <a:solidFill>
                  <a:srgbClr val="000000"/>
                </a:solidFill>
              </a:defRPr>
            </a:pPr>
            <a:r>
              <a:rPr sz="3600">
                <a:solidFill>
                  <a:srgbClr val="FFFFFF"/>
                </a:solidFill>
                <a:latin typeface="+mn-lt"/>
                <a:ea typeface="+mn-ea"/>
                <a:cs typeface="+mn-cs"/>
                <a:sym typeface="Myriad Pro Condensed"/>
              </a:rPr>
              <a:t> Only restore the clips needed at the disaster recovery site</a:t>
            </a:r>
            <a:endParaRPr sz="3600">
              <a:solidFill>
                <a:srgbClr val="FFFFFF"/>
              </a:solidFill>
              <a:latin typeface="+mn-lt"/>
              <a:ea typeface="+mn-ea"/>
              <a:cs typeface="+mn-cs"/>
              <a:sym typeface="Myriad Pro Condensed"/>
            </a:endParaRPr>
          </a:p>
          <a:p>
            <a:pPr lvl="0" marL="228599" indent="-228599" algn="l" defTabSz="584200">
              <a:buSzPct val="100000"/>
              <a:buAutoNum type="arabicPeriod" startAt="1"/>
              <a:defRPr sz="1800">
                <a:solidFill>
                  <a:srgbClr val="000000"/>
                </a:solidFill>
              </a:defRPr>
            </a:pPr>
            <a:r>
              <a:rPr sz="3600">
                <a:solidFill>
                  <a:srgbClr val="FFFFFF"/>
                </a:solidFill>
                <a:latin typeface="+mn-lt"/>
                <a:ea typeface="+mn-ea"/>
                <a:cs typeface="+mn-cs"/>
                <a:sym typeface="Myriad Pro Condensed"/>
              </a:rPr>
              <a:t> No need to replicate and re-install databases</a:t>
            </a:r>
            <a:endParaRPr sz="3600">
              <a:solidFill>
                <a:srgbClr val="FFFFFF"/>
              </a:solidFill>
              <a:latin typeface="+mn-lt"/>
              <a:ea typeface="+mn-ea"/>
              <a:cs typeface="+mn-cs"/>
              <a:sym typeface="Myriad Pro Condensed"/>
            </a:endParaRPr>
          </a:p>
          <a:p>
            <a:pPr lvl="0" marL="228599" indent="-228599" algn="l" defTabSz="584200">
              <a:buSzPct val="100000"/>
              <a:buAutoNum type="arabicPeriod" startAt="1"/>
              <a:defRPr sz="1800">
                <a:solidFill>
                  <a:srgbClr val="000000"/>
                </a:solidFill>
              </a:defRPr>
            </a:pPr>
            <a:r>
              <a:rPr sz="3600">
                <a:solidFill>
                  <a:srgbClr val="FFFFFF"/>
                </a:solidFill>
                <a:latin typeface="+mn-lt"/>
                <a:ea typeface="+mn-ea"/>
                <a:cs typeface="+mn-cs"/>
                <a:sym typeface="Myriad Pro Condensed"/>
              </a:rPr>
              <a:t> Object Matrix approach is flexible and scalable</a:t>
            </a:r>
          </a:p>
        </p:txBody>
      </p:sp>
      <p:sp>
        <p:nvSpPr>
          <p:cNvPr id="963" name="Shape 963"/>
          <p:cNvSpPr/>
          <p:nvPr/>
        </p:nvSpPr>
        <p:spPr>
          <a:xfrm>
            <a:off x="8333597" y="10007147"/>
            <a:ext cx="3605648" cy="567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000">
                <a:latin typeface="+mn-lt"/>
                <a:ea typeface="+mn-ea"/>
                <a:cs typeface="+mn-cs"/>
                <a:sym typeface="Myriad Pro Condensed"/>
              </a:defRPr>
            </a:lvl1pPr>
          </a:lstStyle>
          <a:p>
            <a:pPr lvl="0">
              <a:defRPr b="0" sz="1800">
                <a:solidFill>
                  <a:srgbClr val="000000"/>
                </a:solidFill>
              </a:defRPr>
            </a:pPr>
            <a:r>
              <a:rPr b="1" sz="3000">
                <a:solidFill>
                  <a:srgbClr val="FFFFFF"/>
                </a:solidFill>
              </a:rPr>
              <a:t>MatrixStore Replication</a:t>
            </a:r>
          </a:p>
        </p:txBody>
      </p:sp>
      <p:grpSp>
        <p:nvGrpSpPr>
          <p:cNvPr id="966" name="Group 966"/>
          <p:cNvGrpSpPr/>
          <p:nvPr/>
        </p:nvGrpSpPr>
        <p:grpSpPr>
          <a:xfrm>
            <a:off x="3782714" y="9419120"/>
            <a:ext cx="1534341" cy="1148212"/>
            <a:chOff x="0" y="0"/>
            <a:chExt cx="1534340" cy="1148211"/>
          </a:xfrm>
        </p:grpSpPr>
        <p:sp>
          <p:nvSpPr>
            <p:cNvPr id="964" name="Shape 964"/>
            <p:cNvSpPr/>
            <p:nvPr/>
          </p:nvSpPr>
          <p:spPr>
            <a:xfrm>
              <a:off x="0" y="0"/>
              <a:ext cx="1534341" cy="1148212"/>
            </a:xfrm>
            <a:prstGeom prst="roundRect">
              <a:avLst>
                <a:gd name="adj" fmla="val 16591"/>
              </a:avLst>
            </a:prstGeom>
            <a:gradFill flip="none" rotWithShape="1">
              <a:gsLst>
                <a:gs pos="0">
                  <a:srgbClr val="1497FC">
                    <a:alpha val="67624"/>
                  </a:srgbClr>
                </a:gs>
                <a:gs pos="100000">
                  <a:srgbClr val="0065C1">
                    <a:alpha val="67624"/>
                  </a:srgbClr>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5" name="Shape 965"/>
            <p:cNvSpPr/>
            <p:nvPr/>
          </p:nvSpPr>
          <p:spPr>
            <a:xfrm>
              <a:off x="107100" y="342965"/>
              <a:ext cx="1320141" cy="462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2800">
                  <a:latin typeface="+mn-lt"/>
                  <a:ea typeface="+mn-ea"/>
                  <a:cs typeface="+mn-cs"/>
                  <a:sym typeface="Myriad Pro Condensed"/>
                </a:defRPr>
              </a:lvl1pPr>
            </a:lstStyle>
            <a:p>
              <a:pPr lvl="0">
                <a:defRPr sz="1800">
                  <a:solidFill>
                    <a:srgbClr val="000000"/>
                  </a:solidFill>
                </a:defRPr>
              </a:pPr>
              <a:r>
                <a:rPr sz="2800">
                  <a:solidFill>
                    <a:srgbClr val="FFFFFF"/>
                  </a:solidFill>
                </a:rPr>
                <a:t>News Vault</a:t>
              </a:r>
            </a:p>
          </p:txBody>
        </p:sp>
      </p:grpSp>
      <p:grpSp>
        <p:nvGrpSpPr>
          <p:cNvPr id="969" name="Group 969"/>
          <p:cNvGrpSpPr/>
          <p:nvPr/>
        </p:nvGrpSpPr>
        <p:grpSpPr>
          <a:xfrm>
            <a:off x="3782714" y="8155466"/>
            <a:ext cx="1534341" cy="1148213"/>
            <a:chOff x="0" y="0"/>
            <a:chExt cx="1534340" cy="1148211"/>
          </a:xfrm>
        </p:grpSpPr>
        <p:sp>
          <p:nvSpPr>
            <p:cNvPr id="967" name="Shape 967"/>
            <p:cNvSpPr/>
            <p:nvPr/>
          </p:nvSpPr>
          <p:spPr>
            <a:xfrm>
              <a:off x="0" y="0"/>
              <a:ext cx="1534341" cy="1148212"/>
            </a:xfrm>
            <a:prstGeom prst="roundRect">
              <a:avLst>
                <a:gd name="adj" fmla="val 16591"/>
              </a:avLst>
            </a:prstGeom>
            <a:gradFill flip="none" rotWithShape="1">
              <a:gsLst>
                <a:gs pos="0">
                  <a:srgbClr val="1497FC">
                    <a:alpha val="67624"/>
                  </a:srgbClr>
                </a:gs>
                <a:gs pos="100000">
                  <a:srgbClr val="0065C1">
                    <a:alpha val="67624"/>
                  </a:srgbClr>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8" name="Shape 968"/>
            <p:cNvSpPr/>
            <p:nvPr/>
          </p:nvSpPr>
          <p:spPr>
            <a:xfrm>
              <a:off x="136437" y="342965"/>
              <a:ext cx="1261467" cy="462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2800">
                  <a:latin typeface="+mn-lt"/>
                  <a:ea typeface="+mn-ea"/>
                  <a:cs typeface="+mn-cs"/>
                  <a:sym typeface="Myriad Pro Condensed"/>
                </a:defRPr>
              </a:lvl1pPr>
            </a:lstStyle>
            <a:p>
              <a:pPr lvl="0">
                <a:defRPr sz="1800">
                  <a:solidFill>
                    <a:srgbClr val="000000"/>
                  </a:solidFill>
                </a:defRPr>
              </a:pPr>
              <a:r>
                <a:rPr sz="2800">
                  <a:solidFill>
                    <a:srgbClr val="FFFFFF"/>
                  </a:solidFill>
                </a:rPr>
                <a:t>Soap Vault</a:t>
              </a:r>
            </a:p>
          </p:txBody>
        </p:sp>
      </p:grpSp>
      <p:sp>
        <p:nvSpPr>
          <p:cNvPr id="970" name="Shape 970"/>
          <p:cNvSpPr/>
          <p:nvPr/>
        </p:nvSpPr>
        <p:spPr>
          <a:xfrm>
            <a:off x="14288941" y="9411133"/>
            <a:ext cx="1567739" cy="1126735"/>
          </a:xfrm>
          <a:prstGeom prst="roundRect">
            <a:avLst>
              <a:gd name="adj" fmla="val 28981"/>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1" name="Shape 971"/>
          <p:cNvSpPr/>
          <p:nvPr/>
        </p:nvSpPr>
        <p:spPr>
          <a:xfrm>
            <a:off x="14563870" y="9527459"/>
            <a:ext cx="1017881" cy="894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News</a:t>
            </a:r>
            <a:endParaRPr sz="2800">
              <a:solidFill>
                <a:srgbClr val="FFFFFF"/>
              </a:solidFill>
              <a:latin typeface="+mn-lt"/>
              <a:ea typeface="+mn-ea"/>
              <a:cs typeface="+mn-cs"/>
              <a:sym typeface="Myriad Pro Condensed"/>
            </a:endParaRPr>
          </a:p>
          <a:p>
            <a:pPr lvl="0" defTabSz="584200">
              <a:defRPr sz="1800">
                <a:solidFill>
                  <a:srgbClr val="000000"/>
                </a:solidFill>
              </a:defRPr>
            </a:pPr>
            <a:r>
              <a:rPr b="1" sz="2800" u="sng">
                <a:solidFill>
                  <a:srgbClr val="FFFFFF"/>
                </a:solidFill>
                <a:latin typeface="+mn-lt"/>
                <a:ea typeface="+mn-ea"/>
                <a:cs typeface="+mn-cs"/>
                <a:sym typeface="Myriad Pro Condensed"/>
              </a:rPr>
              <a:t>Replica</a:t>
            </a:r>
          </a:p>
        </p:txBody>
      </p:sp>
      <p:sp>
        <p:nvSpPr>
          <p:cNvPr id="972" name="Shape 972"/>
          <p:cNvSpPr/>
          <p:nvPr/>
        </p:nvSpPr>
        <p:spPr>
          <a:xfrm>
            <a:off x="14288941" y="8129189"/>
            <a:ext cx="1567739" cy="1126735"/>
          </a:xfrm>
          <a:prstGeom prst="roundRect">
            <a:avLst>
              <a:gd name="adj" fmla="val 28981"/>
            </a:avLst>
          </a:prstGeom>
          <a:gradFill>
            <a:gsLst>
              <a:gs pos="0">
                <a:srgbClr val="308B16">
                  <a:alpha val="67638"/>
                </a:srgbClr>
              </a:gs>
              <a:gs pos="100000">
                <a:srgbClr val="7BDB45">
                  <a:alpha val="67638"/>
                </a:srgbClr>
              </a:gs>
            </a:gsLst>
            <a:lin ang="5400000"/>
          </a:gra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3" name="Shape 973"/>
          <p:cNvSpPr/>
          <p:nvPr/>
        </p:nvSpPr>
        <p:spPr>
          <a:xfrm>
            <a:off x="14563870" y="8245516"/>
            <a:ext cx="1017881" cy="894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584200">
              <a:defRPr sz="1800">
                <a:solidFill>
                  <a:srgbClr val="000000"/>
                </a:solidFill>
              </a:defRPr>
            </a:pPr>
            <a:r>
              <a:rPr sz="2800">
                <a:solidFill>
                  <a:srgbClr val="FFFFFF"/>
                </a:solidFill>
                <a:latin typeface="+mn-lt"/>
                <a:ea typeface="+mn-ea"/>
                <a:cs typeface="+mn-cs"/>
                <a:sym typeface="Myriad Pro Condensed"/>
              </a:rPr>
              <a:t>Soap</a:t>
            </a:r>
            <a:endParaRPr sz="2800">
              <a:solidFill>
                <a:srgbClr val="FFFFFF"/>
              </a:solidFill>
              <a:latin typeface="+mn-lt"/>
              <a:ea typeface="+mn-ea"/>
              <a:cs typeface="+mn-cs"/>
              <a:sym typeface="Myriad Pro Condensed"/>
            </a:endParaRPr>
          </a:p>
          <a:p>
            <a:pPr lvl="0" defTabSz="584200">
              <a:defRPr sz="1800">
                <a:solidFill>
                  <a:srgbClr val="000000"/>
                </a:solidFill>
              </a:defRPr>
            </a:pPr>
            <a:r>
              <a:rPr b="1" sz="2800" u="sng">
                <a:solidFill>
                  <a:srgbClr val="FFFFFF"/>
                </a:solidFill>
                <a:latin typeface="+mn-lt"/>
                <a:ea typeface="+mn-ea"/>
                <a:cs typeface="+mn-cs"/>
                <a:sym typeface="Myriad Pro Condensed"/>
              </a:rPr>
              <a:t>Replica</a:t>
            </a:r>
          </a:p>
        </p:txBody>
      </p:sp>
      <p:grpSp>
        <p:nvGrpSpPr>
          <p:cNvPr id="976" name="Group 976"/>
          <p:cNvGrpSpPr/>
          <p:nvPr/>
        </p:nvGrpSpPr>
        <p:grpSpPr>
          <a:xfrm>
            <a:off x="3538145" y="3435530"/>
            <a:ext cx="2040560" cy="567690"/>
            <a:chOff x="0" y="0"/>
            <a:chExt cx="2040559" cy="567689"/>
          </a:xfrm>
        </p:grpSpPr>
        <p:sp>
          <p:nvSpPr>
            <p:cNvPr id="974" name="Shape 974"/>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5" name="Shape 975"/>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grpSp>
        <p:nvGrpSpPr>
          <p:cNvPr id="979" name="Group 979"/>
          <p:cNvGrpSpPr/>
          <p:nvPr/>
        </p:nvGrpSpPr>
        <p:grpSpPr>
          <a:xfrm>
            <a:off x="5746307" y="3439520"/>
            <a:ext cx="2040560" cy="567691"/>
            <a:chOff x="0" y="0"/>
            <a:chExt cx="2040559" cy="567689"/>
          </a:xfrm>
        </p:grpSpPr>
        <p:sp>
          <p:nvSpPr>
            <p:cNvPr id="977" name="Shape 977"/>
            <p:cNvSpPr/>
            <p:nvPr/>
          </p:nvSpPr>
          <p:spPr>
            <a:xfrm>
              <a:off x="0" y="11429"/>
              <a:ext cx="2040560" cy="556261"/>
            </a:xfrm>
            <a:prstGeom prst="roundRect">
              <a:avLst>
                <a:gd name="adj" fmla="val 34247"/>
              </a:avLst>
            </a:prstGeom>
            <a:gradFill flip="none" rotWithShape="1">
              <a:gsLst>
                <a:gs pos="0">
                  <a:srgbClr val="5747C1"/>
                </a:gs>
                <a:gs pos="100000">
                  <a:srgbClr val="302B7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8" name="Shape 978"/>
            <p:cNvSpPr/>
            <p:nvPr/>
          </p:nvSpPr>
          <p:spPr>
            <a:xfrm>
              <a:off x="310872" y="-1"/>
              <a:ext cx="1369772" cy="556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Interplay</a:t>
              </a:r>
            </a:p>
          </p:txBody>
        </p:sp>
      </p:grpSp>
      <p:sp>
        <p:nvSpPr>
          <p:cNvPr id="980" name="Shape 980"/>
          <p:cNvSpPr/>
          <p:nvPr/>
        </p:nvSpPr>
        <p:spPr>
          <a:xfrm>
            <a:off x="3555322" y="2722946"/>
            <a:ext cx="2040560"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Soap</a:t>
            </a:r>
          </a:p>
        </p:txBody>
      </p:sp>
      <p:sp>
        <p:nvSpPr>
          <p:cNvPr id="981" name="Shape 981"/>
          <p:cNvSpPr/>
          <p:nvPr/>
        </p:nvSpPr>
        <p:spPr>
          <a:xfrm>
            <a:off x="5746307" y="2722946"/>
            <a:ext cx="2040560" cy="8131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Sports</a:t>
            </a:r>
          </a:p>
        </p:txBody>
      </p:sp>
      <p:grpSp>
        <p:nvGrpSpPr>
          <p:cNvPr id="984" name="Group 984"/>
          <p:cNvGrpSpPr/>
          <p:nvPr/>
        </p:nvGrpSpPr>
        <p:grpSpPr>
          <a:xfrm>
            <a:off x="3557457" y="4900759"/>
            <a:ext cx="2001937" cy="556261"/>
            <a:chOff x="301457" y="0"/>
            <a:chExt cx="2001935" cy="556259"/>
          </a:xfrm>
        </p:grpSpPr>
        <p:sp>
          <p:nvSpPr>
            <p:cNvPr id="982" name="Shape 982"/>
            <p:cNvSpPr/>
            <p:nvPr/>
          </p:nvSpPr>
          <p:spPr>
            <a:xfrm>
              <a:off x="301457" y="0"/>
              <a:ext cx="2001937"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3" name="Shape 983"/>
            <p:cNvSpPr/>
            <p:nvPr/>
          </p:nvSpPr>
          <p:spPr>
            <a:xfrm>
              <a:off x="344820" y="0"/>
              <a:ext cx="1915211"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2800">
                  <a:latin typeface="+mn-lt"/>
                  <a:ea typeface="+mn-ea"/>
                  <a:cs typeface="+mn-cs"/>
                  <a:sym typeface="Myriad Pro Condensed"/>
                </a:defRPr>
              </a:lvl1pPr>
            </a:lstStyle>
            <a:p>
              <a:pPr lvl="0">
                <a:defRPr b="0" sz="1800">
                  <a:solidFill>
                    <a:srgbClr val="000000"/>
                  </a:solidFill>
                </a:defRPr>
              </a:pPr>
              <a:r>
                <a:rPr b="1" sz="2800">
                  <a:solidFill>
                    <a:srgbClr val="FFFFFF"/>
                  </a:solidFill>
                </a:rPr>
                <a:t>InterConnect</a:t>
              </a:r>
            </a:p>
          </p:txBody>
        </p:sp>
      </p:grpSp>
      <p:grpSp>
        <p:nvGrpSpPr>
          <p:cNvPr id="987" name="Group 987"/>
          <p:cNvGrpSpPr/>
          <p:nvPr/>
        </p:nvGrpSpPr>
        <p:grpSpPr>
          <a:xfrm>
            <a:off x="5765618" y="4897294"/>
            <a:ext cx="2001937" cy="556261"/>
            <a:chOff x="301457" y="0"/>
            <a:chExt cx="2001935" cy="556259"/>
          </a:xfrm>
        </p:grpSpPr>
        <p:sp>
          <p:nvSpPr>
            <p:cNvPr id="985" name="Shape 985"/>
            <p:cNvSpPr/>
            <p:nvPr/>
          </p:nvSpPr>
          <p:spPr>
            <a:xfrm>
              <a:off x="301457" y="0"/>
              <a:ext cx="2001937" cy="556260"/>
            </a:xfrm>
            <a:prstGeom prst="roundRect">
              <a:avLst>
                <a:gd name="adj" fmla="val 34247"/>
              </a:avLst>
            </a:prstGeom>
            <a:gradFill flip="none" rotWithShape="1">
              <a:gsLst>
                <a:gs pos="0">
                  <a:srgbClr val="1497FC"/>
                </a:gs>
                <a:gs pos="100000">
                  <a:srgbClr val="0065C1"/>
                </a:gs>
              </a:gsLst>
              <a:lin ang="5400000" scaled="0"/>
            </a:gradFill>
            <a:ln w="12700" cap="flat">
              <a:noFill/>
              <a:miter lim="400000"/>
            </a:ln>
            <a:effectLst/>
          </p:spPr>
          <p:txBody>
            <a:bodyPr wrap="square" lIns="0" tIns="0" rIns="0" bIns="0" numCol="1" anchor="ctr">
              <a:noAutofit/>
            </a:bodyP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6" name="Shape 986"/>
            <p:cNvSpPr/>
            <p:nvPr/>
          </p:nvSpPr>
          <p:spPr>
            <a:xfrm>
              <a:off x="344820" y="0"/>
              <a:ext cx="1915211"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2800">
                  <a:latin typeface="+mn-lt"/>
                  <a:ea typeface="+mn-ea"/>
                  <a:cs typeface="+mn-cs"/>
                  <a:sym typeface="Myriad Pro Condensed"/>
                </a:defRPr>
              </a:lvl1pPr>
            </a:lstStyle>
            <a:p>
              <a:pPr lvl="0">
                <a:defRPr b="0" sz="1800">
                  <a:solidFill>
                    <a:srgbClr val="000000"/>
                  </a:solidFill>
                </a:defRPr>
              </a:pPr>
              <a:r>
                <a:rPr b="1" sz="2800">
                  <a:solidFill>
                    <a:srgbClr val="FFFFFF"/>
                  </a:solidFill>
                </a:rPr>
                <a:t>InterConnect</a:t>
              </a:r>
            </a:p>
          </p:txBody>
        </p:sp>
      </p:grpSp>
      <p:sp>
        <p:nvSpPr>
          <p:cNvPr id="988" name="Shape 988"/>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989" name="Shape 989"/>
          <p:cNvSpPr/>
          <p:nvPr/>
        </p:nvSpPr>
        <p:spPr>
          <a:xfrm>
            <a:off x="1091088" y="603384"/>
            <a:ext cx="6969028"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2. Multiple Interplays</a:t>
            </a:r>
          </a:p>
        </p:txBody>
      </p:sp>
      <p:sp>
        <p:nvSpPr>
          <p:cNvPr id="990" name="Shape 990"/>
          <p:cNvSpPr/>
          <p:nvPr/>
        </p:nvSpPr>
        <p:spPr>
          <a:xfrm>
            <a:off x="882344" y="1516260"/>
            <a:ext cx="17134485" cy="5562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(Where any archived asset form multiple Interplay platforms can be restored to a single Interplay platform at the DR site)</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2" name="Shape 992"/>
          <p:cNvSpPr/>
          <p:nvPr/>
        </p:nvSpPr>
        <p:spPr>
          <a:xfrm>
            <a:off x="1059159" y="683446"/>
            <a:ext cx="11336926"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Archive and Replicate Project Files</a:t>
            </a:r>
          </a:p>
        </p:txBody>
      </p:sp>
      <p:sp>
        <p:nvSpPr>
          <p:cNvPr id="993" name="Shape 993"/>
          <p:cNvSpPr/>
          <p:nvPr/>
        </p:nvSpPr>
        <p:spPr>
          <a:xfrm>
            <a:off x="16121535" y="3034066"/>
            <a:ext cx="7519112" cy="50072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228600" indent="-228600" algn="l" defTabSz="584200">
              <a:buSzPct val="100000"/>
              <a:buChar char="•"/>
              <a:defRPr sz="1800">
                <a:solidFill>
                  <a:srgbClr val="000000"/>
                </a:solidFill>
              </a:defRPr>
            </a:pPr>
            <a:r>
              <a:rPr sz="3600">
                <a:solidFill>
                  <a:srgbClr val="FFFFFF"/>
                </a:solidFill>
                <a:latin typeface="+mn-lt"/>
                <a:ea typeface="+mn-ea"/>
                <a:cs typeface="+mn-cs"/>
                <a:sym typeface="Myriad Pro Condensed"/>
              </a:rPr>
              <a:t>Editors may be in local site or using the Avid cloud interface</a:t>
            </a:r>
            <a:endParaRPr sz="3600">
              <a:solidFill>
                <a:srgbClr val="FFFFFF"/>
              </a:solidFill>
              <a:latin typeface="+mn-lt"/>
              <a:ea typeface="+mn-ea"/>
              <a:cs typeface="+mn-cs"/>
              <a:sym typeface="Myriad Pro Condensed"/>
            </a:endParaRPr>
          </a:p>
          <a:p>
            <a:pPr lvl="0" marL="228600" indent="-228600" algn="l" defTabSz="584200">
              <a:buSzPct val="100000"/>
              <a:buChar char="•"/>
              <a:defRPr sz="1800">
                <a:solidFill>
                  <a:srgbClr val="000000"/>
                </a:solidFill>
              </a:defRPr>
            </a:pPr>
            <a:r>
              <a:rPr sz="3600">
                <a:solidFill>
                  <a:srgbClr val="FFFFFF"/>
                </a:solidFill>
                <a:latin typeface="+mn-lt"/>
                <a:ea typeface="+mn-ea"/>
                <a:cs typeface="+mn-cs"/>
                <a:sym typeface="Myriad Pro Condensed"/>
              </a:rPr>
              <a:t>Project files can be archived using DropSpot or MXFS from Object Matrix</a:t>
            </a:r>
            <a:endParaRPr sz="3600">
              <a:solidFill>
                <a:srgbClr val="FFFFFF"/>
              </a:solidFill>
              <a:latin typeface="+mn-lt"/>
              <a:ea typeface="+mn-ea"/>
              <a:cs typeface="+mn-cs"/>
              <a:sym typeface="Myriad Pro Condensed"/>
            </a:endParaRPr>
          </a:p>
          <a:p>
            <a:pPr lvl="0" marL="228600" indent="-228600" algn="l" defTabSz="584200">
              <a:buSzPct val="100000"/>
              <a:buChar char="•"/>
              <a:defRPr sz="1800">
                <a:solidFill>
                  <a:srgbClr val="000000"/>
                </a:solidFill>
              </a:defRPr>
            </a:pPr>
            <a:r>
              <a:rPr sz="3600">
                <a:solidFill>
                  <a:srgbClr val="FFFFFF"/>
                </a:solidFill>
                <a:latin typeface="+mn-lt"/>
                <a:ea typeface="+mn-ea"/>
                <a:cs typeface="+mn-cs"/>
                <a:sym typeface="Myriad Pro Condensed"/>
              </a:rPr>
              <a:t>Tagging those project files with meaningful metadata will make them easier to find at the disaster recovery site</a:t>
            </a:r>
            <a:endParaRPr sz="3600">
              <a:solidFill>
                <a:srgbClr val="FFFFFF"/>
              </a:solidFill>
              <a:latin typeface="+mn-lt"/>
              <a:ea typeface="+mn-ea"/>
              <a:cs typeface="+mn-cs"/>
              <a:sym typeface="Myriad Pro Condensed"/>
            </a:endParaRPr>
          </a:p>
          <a:p>
            <a:pPr lvl="0" marL="228600" indent="-228600" algn="l" defTabSz="584200">
              <a:buSzPct val="100000"/>
              <a:buChar char="•"/>
              <a:defRPr sz="1800">
                <a:solidFill>
                  <a:srgbClr val="000000"/>
                </a:solidFill>
              </a:defRPr>
            </a:pPr>
            <a:r>
              <a:rPr sz="3600">
                <a:solidFill>
                  <a:srgbClr val="FFFFFF"/>
                </a:solidFill>
                <a:latin typeface="+mn-lt"/>
                <a:ea typeface="+mn-ea"/>
                <a:cs typeface="+mn-cs"/>
                <a:sym typeface="Myriad Pro Condensed"/>
              </a:rPr>
              <a:t> Custome DropSpot Forms can be developed to ensure key metadata is entered correctly</a:t>
            </a:r>
          </a:p>
        </p:txBody>
      </p:sp>
      <p:sp>
        <p:nvSpPr>
          <p:cNvPr id="994" name="Shape 994"/>
          <p:cNvSpPr/>
          <p:nvPr/>
        </p:nvSpPr>
        <p:spPr>
          <a:xfrm>
            <a:off x="1047597" y="1585438"/>
            <a:ext cx="8131303" cy="5562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sz="3600">
                <a:latin typeface="+mn-lt"/>
                <a:ea typeface="+mn-ea"/>
                <a:cs typeface="+mn-cs"/>
                <a:sym typeface="Myriad Pro Condensed"/>
              </a:defRPr>
            </a:lvl1pPr>
          </a:lstStyle>
          <a:p>
            <a:pPr lvl="0">
              <a:defRPr sz="1800">
                <a:solidFill>
                  <a:srgbClr val="000000"/>
                </a:solidFill>
              </a:defRPr>
            </a:pPr>
            <a:r>
              <a:rPr sz="3600">
                <a:solidFill>
                  <a:srgbClr val="FFFFFF"/>
                </a:solidFill>
              </a:rPr>
              <a:t>(Tag, archive and find project files. Simple but essential)</a:t>
            </a:r>
          </a:p>
        </p:txBody>
      </p:sp>
      <p:sp>
        <p:nvSpPr>
          <p:cNvPr id="995" name="Shape 995"/>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996" name="Shape 996"/>
          <p:cNvSpPr/>
          <p:nvPr/>
        </p:nvSpPr>
        <p:spPr>
          <a:xfrm>
            <a:off x="1266808" y="3102215"/>
            <a:ext cx="6910575" cy="7511570"/>
          </a:xfrm>
          <a:prstGeom prst="roundRect">
            <a:avLst>
              <a:gd name="adj" fmla="val 4725"/>
            </a:avLst>
          </a:prstGeom>
          <a:gradFill>
            <a:gsLst>
              <a:gs pos="0">
                <a:srgbClr val="1497FC"/>
              </a:gs>
              <a:gs pos="100000">
                <a:srgbClr val="00397A"/>
              </a:gs>
            </a:gsLst>
            <a:lin ang="5400000"/>
          </a:gradFill>
          <a:ln w="12700">
            <a:miter lim="400000"/>
          </a:ln>
        </p:spPr>
        <p:txBody>
          <a:bodyPr lIns="38100" tIns="38100" rIns="38100" bIns="38100" anchor="ctr"/>
          <a:lstStyle/>
          <a:p>
            <a:pPr lvl="0" defTabSz="311573">
              <a:defRPr sz="2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7" name="Shape 997"/>
          <p:cNvSpPr/>
          <p:nvPr/>
        </p:nvSpPr>
        <p:spPr>
          <a:xfrm>
            <a:off x="10642668" y="3102215"/>
            <a:ext cx="4765631" cy="7511570"/>
          </a:xfrm>
          <a:prstGeom prst="roundRect">
            <a:avLst>
              <a:gd name="adj" fmla="val 6852"/>
            </a:avLst>
          </a:prstGeom>
          <a:gradFill>
            <a:gsLst>
              <a:gs pos="0">
                <a:srgbClr val="308B16"/>
              </a:gs>
              <a:gs pos="100000">
                <a:srgbClr val="7BDB45"/>
              </a:gs>
            </a:gsLst>
            <a:lin ang="5400000"/>
          </a:gradFill>
          <a:ln w="12700">
            <a:miter lim="400000"/>
          </a:ln>
        </p:spPr>
        <p:txBody>
          <a:bodyPr lIns="38100" tIns="38100" rIns="38100" bIns="38100" anchor="ctr"/>
          <a:lstStyle/>
          <a:p>
            <a:pPr lvl="0" defTabSz="311573">
              <a:defRPr sz="2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02" name="Group 1002"/>
          <p:cNvGrpSpPr/>
          <p:nvPr/>
        </p:nvGrpSpPr>
        <p:grpSpPr>
          <a:xfrm>
            <a:off x="12216000" y="5076752"/>
            <a:ext cx="1858786" cy="5007295"/>
            <a:chOff x="0" y="0"/>
            <a:chExt cx="1858784" cy="5007294"/>
          </a:xfrm>
        </p:grpSpPr>
        <p:pic>
          <p:nvPicPr>
            <p:cNvPr id="998" name="4u-front-5Nodes.png"/>
            <p:cNvPicPr/>
            <p:nvPr/>
          </p:nvPicPr>
          <p:blipFill>
            <a:blip r:embed="rId2">
              <a:extLst/>
            </a:blip>
            <a:stretch>
              <a:fillRect/>
            </a:stretch>
          </p:blipFill>
          <p:spPr>
            <a:xfrm>
              <a:off x="0" y="1684563"/>
              <a:ext cx="1858785" cy="3322732"/>
            </a:xfrm>
            <a:prstGeom prst="rect">
              <a:avLst/>
            </a:prstGeom>
            <a:ln w="12700" cap="flat">
              <a:noFill/>
              <a:miter lim="400000"/>
            </a:ln>
            <a:effectLst/>
          </p:spPr>
        </p:pic>
        <p:pic>
          <p:nvPicPr>
            <p:cNvPr id="999" name="4u-front.png"/>
            <p:cNvPicPr/>
            <p:nvPr/>
          </p:nvPicPr>
          <p:blipFill>
            <a:blip r:embed="rId3">
              <a:extLst/>
            </a:blip>
            <a:stretch>
              <a:fillRect/>
            </a:stretch>
          </p:blipFill>
          <p:spPr>
            <a:xfrm>
              <a:off x="0" y="1160343"/>
              <a:ext cx="1858785" cy="901259"/>
            </a:xfrm>
            <a:prstGeom prst="rect">
              <a:avLst/>
            </a:prstGeom>
            <a:ln w="12700" cap="flat">
              <a:noFill/>
              <a:miter lim="400000"/>
            </a:ln>
            <a:effectLst/>
          </p:spPr>
        </p:pic>
        <p:pic>
          <p:nvPicPr>
            <p:cNvPr id="1000" name="4u-front.png"/>
            <p:cNvPicPr/>
            <p:nvPr/>
          </p:nvPicPr>
          <p:blipFill>
            <a:blip r:embed="rId3">
              <a:extLst/>
            </a:blip>
            <a:stretch>
              <a:fillRect/>
            </a:stretch>
          </p:blipFill>
          <p:spPr>
            <a:xfrm>
              <a:off x="0" y="575303"/>
              <a:ext cx="1858785" cy="901258"/>
            </a:xfrm>
            <a:prstGeom prst="rect">
              <a:avLst/>
            </a:prstGeom>
            <a:ln w="12700" cap="flat">
              <a:noFill/>
              <a:miter lim="400000"/>
            </a:ln>
            <a:effectLst/>
          </p:spPr>
        </p:pic>
        <p:pic>
          <p:nvPicPr>
            <p:cNvPr id="1001" name="4u-front.png"/>
            <p:cNvPicPr/>
            <p:nvPr/>
          </p:nvPicPr>
          <p:blipFill>
            <a:blip r:embed="rId3">
              <a:extLst/>
            </a:blip>
            <a:stretch>
              <a:fillRect/>
            </a:stretch>
          </p:blipFill>
          <p:spPr>
            <a:xfrm>
              <a:off x="0" y="0"/>
              <a:ext cx="1858785" cy="901258"/>
            </a:xfrm>
            <a:prstGeom prst="rect">
              <a:avLst/>
            </a:prstGeom>
            <a:ln w="12700" cap="flat">
              <a:noFill/>
              <a:miter lim="400000"/>
            </a:ln>
            <a:effectLst/>
          </p:spPr>
        </p:pic>
      </p:grpSp>
      <p:sp>
        <p:nvSpPr>
          <p:cNvPr id="1003" name="Shape 1003"/>
          <p:cNvSpPr/>
          <p:nvPr/>
        </p:nvSpPr>
        <p:spPr>
          <a:xfrm>
            <a:off x="11504007" y="3193726"/>
            <a:ext cx="3042953" cy="60989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defTabSz="311573">
              <a:defRPr b="1" sz="2400">
                <a:latin typeface="+mn-lt"/>
                <a:ea typeface="+mn-ea"/>
                <a:cs typeface="+mn-cs"/>
                <a:sym typeface="Myriad Pro Condensed"/>
              </a:defRPr>
            </a:lvl1pPr>
          </a:lstStyle>
          <a:p>
            <a:pPr lvl="0">
              <a:defRPr b="0" sz="1800">
                <a:solidFill>
                  <a:srgbClr val="000000"/>
                </a:solidFill>
              </a:defRPr>
            </a:pPr>
            <a:r>
              <a:rPr b="1" sz="2400">
                <a:solidFill>
                  <a:srgbClr val="FFFFFF"/>
                </a:solidFill>
              </a:rPr>
              <a:t>Disaster Recovery Site</a:t>
            </a:r>
          </a:p>
        </p:txBody>
      </p:sp>
      <p:sp>
        <p:nvSpPr>
          <p:cNvPr id="1004" name="Shape 1004"/>
          <p:cNvSpPr/>
          <p:nvPr/>
        </p:nvSpPr>
        <p:spPr>
          <a:xfrm flipV="1">
            <a:off x="13145393" y="4894244"/>
            <a:ext cx="1" cy="634728"/>
          </a:xfrm>
          <a:prstGeom prst="line">
            <a:avLst/>
          </a:prstGeom>
          <a:ln w="50800">
            <a:solidFill>
              <a:srgbClr val="FFFFFF"/>
            </a:solidFill>
            <a:prstDash val="sysDot"/>
            <a:miter lim="400000"/>
            <a:tailEnd type="triangle"/>
          </a:ln>
        </p:spPr>
        <p:txBody>
          <a:bodyPr lIns="38100" tIns="38100" rIns="38100" bIns="38100" anchor="ct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09" name="Group 1009"/>
          <p:cNvGrpSpPr/>
          <p:nvPr/>
        </p:nvGrpSpPr>
        <p:grpSpPr>
          <a:xfrm>
            <a:off x="3765980" y="5076752"/>
            <a:ext cx="1858785" cy="5007295"/>
            <a:chOff x="0" y="0"/>
            <a:chExt cx="1858784" cy="5007294"/>
          </a:xfrm>
        </p:grpSpPr>
        <p:pic>
          <p:nvPicPr>
            <p:cNvPr id="1005" name="4u-front-5Nodes.png"/>
            <p:cNvPicPr/>
            <p:nvPr/>
          </p:nvPicPr>
          <p:blipFill>
            <a:blip r:embed="rId2">
              <a:extLst/>
            </a:blip>
            <a:stretch>
              <a:fillRect/>
            </a:stretch>
          </p:blipFill>
          <p:spPr>
            <a:xfrm>
              <a:off x="0" y="1684563"/>
              <a:ext cx="1858785" cy="3322732"/>
            </a:xfrm>
            <a:prstGeom prst="rect">
              <a:avLst/>
            </a:prstGeom>
            <a:ln w="12700" cap="flat">
              <a:noFill/>
              <a:miter lim="400000"/>
            </a:ln>
            <a:effectLst/>
          </p:spPr>
        </p:pic>
        <p:pic>
          <p:nvPicPr>
            <p:cNvPr id="1006" name="4u-front.png"/>
            <p:cNvPicPr/>
            <p:nvPr/>
          </p:nvPicPr>
          <p:blipFill>
            <a:blip r:embed="rId3">
              <a:extLst/>
            </a:blip>
            <a:stretch>
              <a:fillRect/>
            </a:stretch>
          </p:blipFill>
          <p:spPr>
            <a:xfrm>
              <a:off x="0" y="1160343"/>
              <a:ext cx="1858785" cy="901259"/>
            </a:xfrm>
            <a:prstGeom prst="rect">
              <a:avLst/>
            </a:prstGeom>
            <a:ln w="12700" cap="flat">
              <a:noFill/>
              <a:miter lim="400000"/>
            </a:ln>
            <a:effectLst/>
          </p:spPr>
        </p:pic>
        <p:pic>
          <p:nvPicPr>
            <p:cNvPr id="1007" name="4u-front.png"/>
            <p:cNvPicPr/>
            <p:nvPr/>
          </p:nvPicPr>
          <p:blipFill>
            <a:blip r:embed="rId3">
              <a:extLst/>
            </a:blip>
            <a:stretch>
              <a:fillRect/>
            </a:stretch>
          </p:blipFill>
          <p:spPr>
            <a:xfrm>
              <a:off x="0" y="575303"/>
              <a:ext cx="1858785" cy="901258"/>
            </a:xfrm>
            <a:prstGeom prst="rect">
              <a:avLst/>
            </a:prstGeom>
            <a:ln w="12700" cap="flat">
              <a:noFill/>
              <a:miter lim="400000"/>
            </a:ln>
            <a:effectLst/>
          </p:spPr>
        </p:pic>
        <p:pic>
          <p:nvPicPr>
            <p:cNvPr id="1008" name="4u-front.png"/>
            <p:cNvPicPr/>
            <p:nvPr/>
          </p:nvPicPr>
          <p:blipFill>
            <a:blip r:embed="rId3">
              <a:extLst/>
            </a:blip>
            <a:stretch>
              <a:fillRect/>
            </a:stretch>
          </p:blipFill>
          <p:spPr>
            <a:xfrm>
              <a:off x="0" y="0"/>
              <a:ext cx="1858785" cy="901258"/>
            </a:xfrm>
            <a:prstGeom prst="rect">
              <a:avLst/>
            </a:prstGeom>
            <a:ln w="12700" cap="flat">
              <a:noFill/>
              <a:miter lim="400000"/>
            </a:ln>
            <a:effectLst/>
          </p:spPr>
        </p:pic>
      </p:grpSp>
      <p:sp>
        <p:nvSpPr>
          <p:cNvPr id="1010" name="Shape 1010"/>
          <p:cNvSpPr/>
          <p:nvPr/>
        </p:nvSpPr>
        <p:spPr>
          <a:xfrm>
            <a:off x="8065251" y="6164855"/>
            <a:ext cx="2704236" cy="42576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defTabSz="311573">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MatrixStore Replication</a:t>
            </a:r>
          </a:p>
        </p:txBody>
      </p:sp>
      <p:grpSp>
        <p:nvGrpSpPr>
          <p:cNvPr id="1013" name="Group 1013"/>
          <p:cNvGrpSpPr/>
          <p:nvPr/>
        </p:nvGrpSpPr>
        <p:grpSpPr>
          <a:xfrm>
            <a:off x="4105380" y="5746125"/>
            <a:ext cx="1313612" cy="678581"/>
            <a:chOff x="0" y="0"/>
            <a:chExt cx="1313611" cy="678580"/>
          </a:xfrm>
        </p:grpSpPr>
        <p:sp>
          <p:nvSpPr>
            <p:cNvPr id="1011" name="Shape 1011"/>
            <p:cNvSpPr/>
            <p:nvPr/>
          </p:nvSpPr>
          <p:spPr>
            <a:xfrm>
              <a:off x="0" y="0"/>
              <a:ext cx="1313612" cy="656824"/>
            </a:xfrm>
            <a:prstGeom prst="roundRect">
              <a:avLst>
                <a:gd name="adj" fmla="val 29517"/>
              </a:avLst>
            </a:prstGeom>
            <a:gradFill flip="none" rotWithShape="1">
              <a:gsLst>
                <a:gs pos="0">
                  <a:srgbClr val="1497FC">
                    <a:alpha val="67624"/>
                  </a:srgbClr>
                </a:gs>
                <a:gs pos="100000">
                  <a:srgbClr val="0065C1">
                    <a:alpha val="67624"/>
                  </a:srgbClr>
                </a:gs>
              </a:gsLst>
              <a:lin ang="5400000" scaled="0"/>
            </a:gradFill>
            <a:ln w="12700" cap="flat">
              <a:noFill/>
              <a:miter lim="400000"/>
            </a:ln>
            <a:effectLst/>
          </p:spPr>
          <p:txBody>
            <a:bodyPr wrap="square" lIns="38100" tIns="38100" rIns="38100" bIns="3810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2" name="Shape 1012"/>
            <p:cNvSpPr/>
            <p:nvPr/>
          </p:nvSpPr>
          <p:spPr>
            <a:xfrm>
              <a:off x="153411" y="40743"/>
              <a:ext cx="1006790" cy="6378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lvl="0" defTabSz="311573">
                <a:defRPr sz="1800">
                  <a:solidFill>
                    <a:srgbClr val="000000"/>
                  </a:solidFill>
                </a:defRPr>
              </a:pPr>
              <a:r>
                <a:rPr>
                  <a:solidFill>
                    <a:srgbClr val="FFFFFF"/>
                  </a:solidFill>
                  <a:latin typeface="+mn-lt"/>
                  <a:ea typeface="+mn-ea"/>
                  <a:cs typeface="+mn-cs"/>
                  <a:sym typeface="Myriad Pro Condensed"/>
                </a:rPr>
                <a:t>Avid </a:t>
              </a:r>
              <a:endParaRPr>
                <a:solidFill>
                  <a:srgbClr val="FFFFFF"/>
                </a:solidFill>
                <a:latin typeface="+mn-lt"/>
                <a:ea typeface="+mn-ea"/>
                <a:cs typeface="+mn-cs"/>
                <a:sym typeface="Myriad Pro Condensed"/>
              </a:endParaRPr>
            </a:p>
            <a:p>
              <a:pPr lvl="0" defTabSz="311573">
                <a:defRPr sz="1800">
                  <a:solidFill>
                    <a:srgbClr val="000000"/>
                  </a:solidFill>
                </a:defRPr>
              </a:pPr>
              <a:r>
                <a:rPr>
                  <a:solidFill>
                    <a:srgbClr val="FFFFFF"/>
                  </a:solidFill>
                  <a:latin typeface="+mn-lt"/>
                  <a:ea typeface="+mn-ea"/>
                  <a:cs typeface="+mn-cs"/>
                  <a:sym typeface="Myriad Pro Condensed"/>
                </a:rPr>
                <a:t>Project Files</a:t>
              </a:r>
            </a:p>
          </p:txBody>
        </p:sp>
      </p:grpSp>
      <p:sp>
        <p:nvSpPr>
          <p:cNvPr id="1014" name="Shape 1014"/>
          <p:cNvSpPr/>
          <p:nvPr/>
        </p:nvSpPr>
        <p:spPr>
          <a:xfrm>
            <a:off x="1688339" y="3356492"/>
            <a:ext cx="4908183" cy="144115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l" defTabSz="311573">
              <a:defRPr sz="3000">
                <a:latin typeface="+mn-lt"/>
                <a:ea typeface="+mn-ea"/>
                <a:cs typeface="+mn-cs"/>
                <a:sym typeface="Myriad Pro Condensed"/>
              </a:defRPr>
            </a:lvl1pPr>
          </a:lstStyle>
          <a:p>
            <a:pPr lvl="0">
              <a:defRPr sz="1800">
                <a:solidFill>
                  <a:srgbClr val="000000"/>
                </a:solidFill>
              </a:defRPr>
            </a:pPr>
            <a:r>
              <a:rPr sz="3000">
                <a:solidFill>
                  <a:srgbClr val="FFFFFF"/>
                </a:solidFill>
              </a:rPr>
              <a:t>Archive Project Files using MXFS  (Fie System) or DropSpot with custom form installed on each Avid client</a:t>
            </a:r>
          </a:p>
        </p:txBody>
      </p:sp>
      <p:sp>
        <p:nvSpPr>
          <p:cNvPr id="1015" name="Shape 1015"/>
          <p:cNvSpPr/>
          <p:nvPr/>
        </p:nvSpPr>
        <p:spPr>
          <a:xfrm>
            <a:off x="7842719" y="6085416"/>
            <a:ext cx="3149299" cy="1"/>
          </a:xfrm>
          <a:prstGeom prst="line">
            <a:avLst/>
          </a:prstGeom>
          <a:ln w="50800">
            <a:solidFill>
              <a:srgbClr val="FFFFFF"/>
            </a:solidFill>
            <a:prstDash val="sysDot"/>
            <a:miter lim="400000"/>
            <a:tailEnd type="triangle"/>
          </a:ln>
        </p:spPr>
        <p:txBody>
          <a:bodyPr lIns="38100" tIns="38100" rIns="38100" bIns="38100" anchor="ct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6" name="Shape 1016"/>
          <p:cNvSpPr/>
          <p:nvPr/>
        </p:nvSpPr>
        <p:spPr>
          <a:xfrm>
            <a:off x="4108555" y="10045420"/>
            <a:ext cx="1307262" cy="4298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311573">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MatrixStore</a:t>
            </a:r>
          </a:p>
        </p:txBody>
      </p:sp>
      <p:sp>
        <p:nvSpPr>
          <p:cNvPr id="1017" name="Shape 1017"/>
          <p:cNvSpPr/>
          <p:nvPr/>
        </p:nvSpPr>
        <p:spPr>
          <a:xfrm>
            <a:off x="12621882" y="10027561"/>
            <a:ext cx="1307263" cy="4298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311573">
              <a:defRPr b="1" sz="2200">
                <a:latin typeface="+mn-lt"/>
                <a:ea typeface="+mn-ea"/>
                <a:cs typeface="+mn-cs"/>
                <a:sym typeface="Myriad Pro Condensed"/>
              </a:defRPr>
            </a:lvl1pPr>
          </a:lstStyle>
          <a:p>
            <a:pPr lvl="0">
              <a:defRPr b="0" sz="1800">
                <a:solidFill>
                  <a:srgbClr val="000000"/>
                </a:solidFill>
              </a:defRPr>
            </a:pPr>
            <a:r>
              <a:rPr b="1" sz="2200">
                <a:solidFill>
                  <a:srgbClr val="FFFFFF"/>
                </a:solidFill>
              </a:rPr>
              <a:t>MatrixStore</a:t>
            </a:r>
          </a:p>
        </p:txBody>
      </p:sp>
      <p:sp>
        <p:nvSpPr>
          <p:cNvPr id="1018" name="Shape 1018"/>
          <p:cNvSpPr/>
          <p:nvPr/>
        </p:nvSpPr>
        <p:spPr>
          <a:xfrm>
            <a:off x="12466104" y="5697608"/>
            <a:ext cx="1501453" cy="750748"/>
          </a:xfrm>
          <a:prstGeom prst="roundRect">
            <a:avLst>
              <a:gd name="adj" fmla="val 29517"/>
            </a:avLst>
          </a:prstGeom>
          <a:gradFill>
            <a:gsLst>
              <a:gs pos="0">
                <a:srgbClr val="189B1A">
                  <a:alpha val="75199"/>
                </a:srgbClr>
              </a:gs>
              <a:gs pos="100000">
                <a:srgbClr val="235D0B">
                  <a:alpha val="75199"/>
                </a:srgbClr>
              </a:gs>
            </a:gsLst>
            <a:lin ang="5400000"/>
          </a:gradFill>
          <a:ln w="12700">
            <a:miter lim="400000"/>
          </a:ln>
        </p:spPr>
        <p:txBody>
          <a:bodyPr lIns="38100" tIns="38100" rIns="38100" bIns="38100" anchor="ctr"/>
          <a:lstStyle/>
          <a:p>
            <a:pPr lvl="0" defTabSz="584200">
              <a:defRPr sz="3600">
                <a:latin typeface="Helvetica Light"/>
                <a:ea typeface="Helvetica Light"/>
                <a:cs typeface="Helvetica Light"/>
                <a:sym typeface="Helvetica Light"/>
              </a:defRPr>
            </a:pPr>
          </a:p>
        </p:txBody>
      </p:sp>
      <p:sp>
        <p:nvSpPr>
          <p:cNvPr id="1019" name="Shape 1019"/>
          <p:cNvSpPr/>
          <p:nvPr/>
        </p:nvSpPr>
        <p:spPr>
          <a:xfrm>
            <a:off x="12677172" y="5726318"/>
            <a:ext cx="1150757" cy="7290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defTabSz="311573">
              <a:defRPr sz="1800">
                <a:solidFill>
                  <a:srgbClr val="000000"/>
                </a:solidFill>
              </a:defRPr>
            </a:pPr>
            <a:r>
              <a:rPr>
                <a:solidFill>
                  <a:srgbClr val="FFFFFF"/>
                </a:solidFill>
                <a:latin typeface="+mn-lt"/>
                <a:ea typeface="+mn-ea"/>
                <a:cs typeface="+mn-cs"/>
                <a:sym typeface="Myriad Pro Condensed"/>
              </a:rPr>
              <a:t>Avid </a:t>
            </a:r>
            <a:endParaRPr>
              <a:solidFill>
                <a:srgbClr val="FFFFFF"/>
              </a:solidFill>
              <a:latin typeface="+mn-lt"/>
              <a:ea typeface="+mn-ea"/>
              <a:cs typeface="+mn-cs"/>
              <a:sym typeface="Myriad Pro Condensed"/>
            </a:endParaRPr>
          </a:p>
          <a:p>
            <a:pPr lvl="0" defTabSz="311573">
              <a:defRPr sz="1800">
                <a:solidFill>
                  <a:srgbClr val="000000"/>
                </a:solidFill>
              </a:defRPr>
            </a:pPr>
            <a:r>
              <a:rPr>
                <a:solidFill>
                  <a:srgbClr val="FFFFFF"/>
                </a:solidFill>
                <a:latin typeface="+mn-lt"/>
                <a:ea typeface="+mn-ea"/>
                <a:cs typeface="+mn-cs"/>
                <a:sym typeface="Myriad Pro Condensed"/>
              </a:rPr>
              <a:t>Project Files</a:t>
            </a:r>
          </a:p>
        </p:txBody>
      </p:sp>
      <p:sp>
        <p:nvSpPr>
          <p:cNvPr id="1020" name="Shape 1020"/>
          <p:cNvSpPr/>
          <p:nvPr/>
        </p:nvSpPr>
        <p:spPr>
          <a:xfrm flipH="1">
            <a:off x="4856106" y="5100837"/>
            <a:ext cx="1" cy="693682"/>
          </a:xfrm>
          <a:prstGeom prst="line">
            <a:avLst/>
          </a:prstGeom>
          <a:ln w="50800">
            <a:solidFill>
              <a:srgbClr val="FFFFFF"/>
            </a:solidFill>
            <a:prstDash val="sysDot"/>
            <a:miter lim="400000"/>
            <a:tailEnd type="triangle"/>
          </a:ln>
        </p:spPr>
        <p:txBody>
          <a:bodyPr lIns="38100" tIns="38100" rIns="38100" bIns="38100" anchor="ct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1" name="Shape 1021"/>
          <p:cNvSpPr/>
          <p:nvPr/>
        </p:nvSpPr>
        <p:spPr>
          <a:xfrm>
            <a:off x="10965913" y="3767165"/>
            <a:ext cx="3478357" cy="131872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l" defTabSz="311573">
              <a:defRPr sz="3000">
                <a:latin typeface="+mn-lt"/>
                <a:ea typeface="+mn-ea"/>
                <a:cs typeface="+mn-cs"/>
                <a:sym typeface="Myriad Pro Condensed"/>
              </a:defRPr>
            </a:lvl1pPr>
          </a:lstStyle>
          <a:p>
            <a:pPr lvl="0">
              <a:defRPr sz="1800">
                <a:solidFill>
                  <a:srgbClr val="000000"/>
                </a:solidFill>
              </a:defRPr>
            </a:pPr>
            <a:r>
              <a:rPr sz="3000">
                <a:solidFill>
                  <a:srgbClr val="FFFFFF"/>
                </a:solidFill>
              </a:rPr>
              <a:t>Search for  Project Files using MXFS  (Fie System) or DropSpot</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3" name="Shape 1023"/>
          <p:cNvSpPr/>
          <p:nvPr/>
        </p:nvSpPr>
        <p:spPr>
          <a:xfrm>
            <a:off x="16631980" y="13086390"/>
            <a:ext cx="7714810" cy="59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2500">
                <a:latin typeface="+mn-lt"/>
                <a:ea typeface="+mn-ea"/>
                <a:cs typeface="+mn-cs"/>
                <a:sym typeface="Myriad Pro Condensed"/>
              </a:defRPr>
            </a:lvl1pPr>
          </a:lstStyle>
          <a:p>
            <a:pPr lvl="0">
              <a:defRPr b="0" sz="1800">
                <a:solidFill>
                  <a:srgbClr val="000000"/>
                </a:solidFill>
              </a:defRPr>
            </a:pPr>
            <a:r>
              <a:rPr b="1" sz="2500">
                <a:solidFill>
                  <a:srgbClr val="FFFFFF"/>
                </a:solidFill>
              </a:rPr>
              <a:t>©Object Matrix Ltd 2015. All Rights Reserved.  Private &amp; confidential</a:t>
            </a:r>
          </a:p>
        </p:txBody>
      </p:sp>
      <p:sp>
        <p:nvSpPr>
          <p:cNvPr id="1024" name="Shape 1024"/>
          <p:cNvSpPr/>
          <p:nvPr/>
        </p:nvSpPr>
        <p:spPr>
          <a:xfrm>
            <a:off x="4783713" y="3541258"/>
            <a:ext cx="14816574" cy="663348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Proven Replication Model (In production in Broadcast and VOD operations)</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All data is available 24/7 not just the data in the robots</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Does not rely on third party database utilities</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Does not require 1 to 1 Interplay installations at DR site</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Workflow is seamless and the storage self-managing</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High availability and disaster recovery roadmap exists for clients in Latin America and Europe </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Easy to bolt on more MatrixStore Storage or integrated with LTO via 3rd party middleware</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Easy to add other workflows (Adobe, Apple, DVS etc) to existing MatrixStore cluster</a:t>
            </a:r>
            <a:endParaRPr sz="4000">
              <a:solidFill>
                <a:srgbClr val="FFFFFF"/>
              </a:solidFill>
              <a:latin typeface="+mn-lt"/>
              <a:ea typeface="+mn-ea"/>
              <a:cs typeface="+mn-cs"/>
              <a:sym typeface="Myriad Pro Condensed"/>
            </a:endParaRPr>
          </a:p>
          <a:p>
            <a:pPr lvl="0" marL="304800" indent="-304800" algn="l" defTabSz="311573">
              <a:buSzPct val="100000"/>
              <a:buChar char="•"/>
              <a:defRPr sz="1800">
                <a:solidFill>
                  <a:srgbClr val="000000"/>
                </a:solidFill>
              </a:defRPr>
            </a:pPr>
            <a:r>
              <a:rPr sz="4000">
                <a:solidFill>
                  <a:srgbClr val="FFFFFF"/>
                </a:solidFill>
                <a:latin typeface="+mn-lt"/>
                <a:ea typeface="+mn-ea"/>
                <a:cs typeface="+mn-cs"/>
                <a:sym typeface="Myriad Pro Condensed"/>
              </a:rPr>
              <a:t>Future Proof Scale. Migration to new technology happens in the box unlike LTO platforms</a:t>
            </a:r>
          </a:p>
        </p:txBody>
      </p:sp>
      <p:sp>
        <p:nvSpPr>
          <p:cNvPr id="1025" name="Shape 1025"/>
          <p:cNvSpPr/>
          <p:nvPr/>
        </p:nvSpPr>
        <p:spPr>
          <a:xfrm>
            <a:off x="4737234" y="3078831"/>
            <a:ext cx="3014219"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Benefits</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7" name="Shape 1027"/>
          <p:cNvSpPr/>
          <p:nvPr/>
        </p:nvSpPr>
        <p:spPr>
          <a:xfrm>
            <a:off x="7620000" y="2050454"/>
            <a:ext cx="6972300" cy="140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Contact Details</a:t>
            </a:r>
          </a:p>
        </p:txBody>
      </p:sp>
      <p:sp>
        <p:nvSpPr>
          <p:cNvPr id="1028" name="Shape 1028"/>
          <p:cNvSpPr/>
          <p:nvPr/>
        </p:nvSpPr>
        <p:spPr>
          <a:xfrm>
            <a:off x="7687057" y="3567430"/>
            <a:ext cx="6553302" cy="48285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6400">
                <a:solidFill>
                  <a:srgbClr val="0061FF"/>
                </a:solidFill>
                <a:latin typeface="+mn-lt"/>
                <a:ea typeface="+mn-ea"/>
                <a:cs typeface="+mn-cs"/>
                <a:sym typeface="Myriad Pro Condensed"/>
              </a:rPr>
              <a:t>Object Matrix</a:t>
            </a:r>
            <a:endParaRPr sz="6400">
              <a:solidFill>
                <a:srgbClr val="0061FF"/>
              </a:solidFill>
              <a:latin typeface="+mn-lt"/>
              <a:ea typeface="+mn-ea"/>
              <a:cs typeface="+mn-cs"/>
              <a:sym typeface="Myriad Pro Condensed"/>
            </a:endParaRPr>
          </a:p>
          <a:p>
            <a:pPr lvl="0" algn="l">
              <a:defRPr sz="1800">
                <a:solidFill>
                  <a:srgbClr val="000000"/>
                </a:solidFill>
              </a:defRPr>
            </a:pPr>
            <a:r>
              <a:rPr sz="6400">
                <a:solidFill>
                  <a:srgbClr val="FFFFFF"/>
                </a:solidFill>
                <a:latin typeface="+mn-lt"/>
                <a:ea typeface="+mn-ea"/>
                <a:cs typeface="+mn-cs"/>
                <a:sym typeface="Myriad Pro Condensed"/>
                <a:hlinkClick r:id="rId2" invalidUrl="" action="" tgtFrame="" tooltip="" history="1" highlightClick="0" endSnd="0"/>
              </a:rPr>
              <a:t>sales@object-matrix.com</a:t>
            </a:r>
            <a:endParaRPr sz="6400">
              <a:solidFill>
                <a:srgbClr val="FFFFFF"/>
              </a:solidFill>
              <a:latin typeface="+mn-lt"/>
              <a:ea typeface="+mn-ea"/>
              <a:cs typeface="+mn-cs"/>
              <a:sym typeface="Myriad Pro Condensed"/>
            </a:endParaRPr>
          </a:p>
          <a:p>
            <a:pPr lvl="0" algn="l">
              <a:defRPr sz="1800">
                <a:solidFill>
                  <a:srgbClr val="000000"/>
                </a:solidFill>
              </a:defRPr>
            </a:pPr>
            <a:r>
              <a:rPr sz="6400">
                <a:solidFill>
                  <a:srgbClr val="929292"/>
                </a:solidFill>
                <a:latin typeface="+mn-lt"/>
                <a:ea typeface="+mn-ea"/>
                <a:cs typeface="+mn-cs"/>
                <a:sym typeface="Myriad Pro Condensed"/>
              </a:rPr>
              <a:t>+44 (0) 2920 382308</a:t>
            </a:r>
            <a:endParaRPr sz="6400">
              <a:solidFill>
                <a:srgbClr val="929292"/>
              </a:solidFill>
              <a:latin typeface="+mn-lt"/>
              <a:ea typeface="+mn-ea"/>
              <a:cs typeface="+mn-cs"/>
              <a:sym typeface="Myriad Pro Condensed"/>
            </a:endParaRPr>
          </a:p>
          <a:p>
            <a:pPr lvl="0" algn="l">
              <a:defRPr sz="1800">
                <a:solidFill>
                  <a:srgbClr val="000000"/>
                </a:solidFill>
              </a:defRPr>
            </a:pPr>
            <a:r>
              <a:rPr sz="6400">
                <a:solidFill>
                  <a:srgbClr val="5E5E5E"/>
                </a:solidFill>
                <a:latin typeface="+mn-lt"/>
                <a:ea typeface="+mn-ea"/>
                <a:cs typeface="+mn-cs"/>
                <a:sym typeface="Myriad Pro Condensed"/>
              </a:rPr>
              <a:t>Twitter: </a:t>
            </a:r>
            <a:r>
              <a:rPr sz="6400">
                <a:solidFill>
                  <a:srgbClr val="FFFFFF"/>
                </a:solidFill>
                <a:latin typeface="+mn-lt"/>
                <a:ea typeface="+mn-ea"/>
                <a:cs typeface="+mn-cs"/>
                <a:sym typeface="Myriad Pro Condensed"/>
                <a:hlinkClick r:id="rId3" invalidUrl="" action="" tgtFrame="" tooltip="" history="1" highlightClick="0" endSnd="0"/>
              </a:rPr>
              <a:t>@Object_Matrix</a:t>
            </a:r>
            <a:endParaRPr sz="6400">
              <a:solidFill>
                <a:srgbClr val="74A7FE"/>
              </a:solidFill>
              <a:latin typeface="+mn-lt"/>
              <a:ea typeface="+mn-ea"/>
              <a:cs typeface="+mn-cs"/>
              <a:sym typeface="Myriad Pro Condensed"/>
            </a:endParaRPr>
          </a:p>
        </p:txBody>
      </p:sp>
      <p:sp>
        <p:nvSpPr>
          <p:cNvPr id="1029" name="Shape 1029"/>
          <p:cNvSpPr/>
          <p:nvPr/>
        </p:nvSpPr>
        <p:spPr>
          <a:xfrm>
            <a:off x="7689139" y="9174480"/>
            <a:ext cx="8117943" cy="1894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6400">
                <a:solidFill>
                  <a:srgbClr val="5E5E5E"/>
                </a:solidFill>
                <a:latin typeface="+mn-lt"/>
                <a:ea typeface="+mn-ea"/>
                <a:cs typeface="+mn-cs"/>
                <a:sym typeface="Myriad Pro Condensed"/>
                <a:hlinkClick r:id="rId2" invalidUrl="" action="" tgtFrame="" tooltip="" history="1" highlightClick="0" endSnd="0"/>
              </a:rPr>
              <a:t>home: </a:t>
            </a:r>
            <a:r>
              <a:rPr sz="6400">
                <a:solidFill>
                  <a:srgbClr val="FFFFFF"/>
                </a:solidFill>
                <a:latin typeface="+mn-lt"/>
                <a:ea typeface="+mn-ea"/>
                <a:cs typeface="+mn-cs"/>
                <a:sym typeface="Myriad Pro Condensed"/>
                <a:hlinkClick r:id="rId2" invalidUrl="" action="" tgtFrame="" tooltip="" history="1" highlightClick="0" endSnd="0"/>
              </a:rPr>
              <a:t>www.object-matrix.com</a:t>
            </a:r>
            <a:endParaRPr sz="6400">
              <a:solidFill>
                <a:srgbClr val="74A7FE"/>
              </a:solidFill>
              <a:latin typeface="+mn-lt"/>
              <a:ea typeface="+mn-ea"/>
              <a:cs typeface="+mn-cs"/>
              <a:sym typeface="Myriad Pro Condensed"/>
            </a:endParaRPr>
          </a:p>
          <a:p>
            <a:pPr lvl="0" algn="l">
              <a:defRPr sz="1800">
                <a:solidFill>
                  <a:srgbClr val="000000"/>
                </a:solidFill>
              </a:defRPr>
            </a:pPr>
            <a:r>
              <a:rPr sz="6400">
                <a:solidFill>
                  <a:srgbClr val="5E5E5E"/>
                </a:solidFill>
                <a:latin typeface="+mn-lt"/>
                <a:ea typeface="+mn-ea"/>
                <a:cs typeface="+mn-cs"/>
                <a:sym typeface="Myriad Pro Condensed"/>
                <a:hlinkClick r:id="rId2" invalidUrl="" action="" tgtFrame="" tooltip="" history="1" highlightClick="0" endSnd="0"/>
              </a:rPr>
              <a:t>blog: </a:t>
            </a:r>
            <a:r>
              <a:rPr sz="6400">
                <a:solidFill>
                  <a:srgbClr val="FFFFFF"/>
                </a:solidFill>
                <a:latin typeface="+mn-lt"/>
                <a:ea typeface="+mn-ea"/>
                <a:cs typeface="+mn-cs"/>
                <a:sym typeface="Myriad Pro Condensed"/>
                <a:hlinkClick r:id="rId2" invalidUrl="" action="" tgtFrame="" tooltip="" history="1" highlightClick="0" endSnd="0"/>
              </a:rPr>
              <a:t>www.matrixstore.net</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1" name="Shape 1031"/>
          <p:cNvSpPr/>
          <p:nvPr/>
        </p:nvSpPr>
        <p:spPr>
          <a:xfrm>
            <a:off x="8125342" y="4568626"/>
            <a:ext cx="10426701" cy="140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Some Tech Stuff</a:t>
            </a:r>
          </a:p>
        </p:txBody>
      </p:sp>
    </p:spTree>
  </p:cSld>
  <p:clrMapOvr>
    <a:masterClrMapping/>
  </p:clrMapOvr>
  <p:transition spd="med" advClick="1">
    <p:dissolve/>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3" name="object.png"/>
          <p:cNvPicPr/>
          <p:nvPr/>
        </p:nvPicPr>
        <p:blipFill>
          <a:blip r:embed="rId2">
            <a:extLst/>
          </a:blip>
          <a:stretch>
            <a:fillRect/>
          </a:stretch>
        </p:blipFill>
        <p:spPr>
          <a:xfrm>
            <a:off x="18919711" y="7249404"/>
            <a:ext cx="4637881" cy="4637881"/>
          </a:xfrm>
          <a:prstGeom prst="rect">
            <a:avLst/>
          </a:prstGeom>
          <a:ln w="12700">
            <a:miter lim="400000"/>
          </a:ln>
        </p:spPr>
      </p:pic>
      <p:sp>
        <p:nvSpPr>
          <p:cNvPr id="1034" name="Shape 1034"/>
          <p:cNvSpPr/>
          <p:nvPr/>
        </p:nvSpPr>
        <p:spPr>
          <a:xfrm>
            <a:off x="3221139" y="2695007"/>
            <a:ext cx="18808701" cy="87680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Self-Healing Functionality in the event of any hardware failure providing 99.999% uptime</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Future Proof. No “Lock in” to specific hardware or workflows</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Ability to process data in place (PiP)</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Data Integrity check with “checksum” ( MD5 or Adler32) </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Proven Workflows – tight integration with various technology platforms and partners</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View the data as needed: Volume or Drive Letter, SMB, FTP or DropSpot, our ingest and search tool. </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Single Namespace. Very scalable file-system to petabytes and beyond </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Distinct vaults provide multiple tenancy and data protection options</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Very low TCO (Total Cost of Ownership: Easy to use and administer)</a:t>
            </a:r>
            <a:endParaRPr sz="4800">
              <a:solidFill>
                <a:srgbClr val="FFFFFF"/>
              </a:solidFill>
              <a:latin typeface="+mn-lt"/>
              <a:ea typeface="+mn-ea"/>
              <a:cs typeface="+mn-cs"/>
              <a:sym typeface="Myriad Pro Condensed"/>
            </a:endParaRPr>
          </a:p>
          <a:p>
            <a:pPr lvl="0" marL="1409700" indent="-12700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Easy to add capacity and performance (In less than 1 minute) </a:t>
            </a:r>
          </a:p>
        </p:txBody>
      </p:sp>
      <p:sp>
        <p:nvSpPr>
          <p:cNvPr id="1035" name="Shape 1035"/>
          <p:cNvSpPr/>
          <p:nvPr/>
        </p:nvSpPr>
        <p:spPr>
          <a:xfrm>
            <a:off x="3037707" y="1499771"/>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Benefits Including:</a:t>
            </a:r>
          </a:p>
        </p:txBody>
      </p:sp>
    </p:spTree>
  </p:cSld>
  <p:clrMapOvr>
    <a:masterClrMapping/>
  </p:clrMapOvr>
  <p:transition spd="med" advClick="1">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7" name="Shape 1037"/>
          <p:cNvSpPr/>
          <p:nvPr/>
        </p:nvSpPr>
        <p:spPr>
          <a:xfrm>
            <a:off x="5996504" y="1225351"/>
            <a:ext cx="135382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MatrixStore Enterprise Cluster</a:t>
            </a:r>
          </a:p>
        </p:txBody>
      </p:sp>
      <p:sp>
        <p:nvSpPr>
          <p:cNvPr id="1038" name="Shape 1038"/>
          <p:cNvSpPr/>
          <p:nvPr/>
        </p:nvSpPr>
        <p:spPr>
          <a:xfrm>
            <a:off x="9207500" y="2016760"/>
            <a:ext cx="8265262" cy="716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647700">
              <a:defRPr sz="4800">
                <a:uFill>
                  <a:solidFill>
                    <a:srgbClr val="FFFFFF"/>
                  </a:solidFill>
                </a:uFill>
                <a:latin typeface="+mn-lt"/>
                <a:ea typeface="+mn-ea"/>
                <a:cs typeface="+mn-cs"/>
                <a:sym typeface="Myriad Pro Condensed"/>
              </a:defRPr>
            </a:lvl1pPr>
          </a:lstStyle>
          <a:p>
            <a:pPr lvl="0">
              <a:defRPr sz="1800">
                <a:solidFill>
                  <a:srgbClr val="000000"/>
                </a:solidFill>
                <a:uFillTx/>
              </a:defRPr>
            </a:pPr>
            <a:r>
              <a:rPr sz="4800">
                <a:solidFill>
                  <a:srgbClr val="FFFFFF"/>
                </a:solidFill>
                <a:uFill>
                  <a:solidFill>
                    <a:srgbClr val="FFFFFF"/>
                  </a:solidFill>
                </a:uFill>
              </a:rPr>
              <a:t>Contains a minimum of 3 MatrixStore nodes</a:t>
            </a:r>
          </a:p>
        </p:txBody>
      </p:sp>
      <p:pic>
        <p:nvPicPr>
          <p:cNvPr id="1039" name="MatrixStoreCluster_3Nodes_With_Layers.png"/>
          <p:cNvPicPr/>
          <p:nvPr/>
        </p:nvPicPr>
        <p:blipFill>
          <a:blip r:embed="rId3">
            <a:extLst/>
          </a:blip>
          <a:stretch>
            <a:fillRect/>
          </a:stretch>
        </p:blipFill>
        <p:spPr>
          <a:xfrm>
            <a:off x="6159500" y="2679700"/>
            <a:ext cx="13195300" cy="9321800"/>
          </a:xfrm>
          <a:prstGeom prst="rect">
            <a:avLst/>
          </a:prstGeom>
          <a:ln w="12700">
            <a:miter lim="400000"/>
          </a:ln>
        </p:spPr>
      </p:pic>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untitled-1.jpg"/>
          <p:cNvPicPr/>
          <p:nvPr/>
        </p:nvPicPr>
        <p:blipFill>
          <a:blip r:embed="rId3">
            <a:extLst/>
          </a:blip>
          <a:stretch>
            <a:fillRect/>
          </a:stretch>
        </p:blipFill>
        <p:spPr>
          <a:xfrm>
            <a:off x="8406209" y="3655417"/>
            <a:ext cx="7569201" cy="5676901"/>
          </a:xfrm>
          <a:prstGeom prst="rect">
            <a:avLst/>
          </a:prstGeom>
          <a:ln w="12700">
            <a:miter lim="400000"/>
          </a:ln>
        </p:spPr>
      </p:pic>
      <p:sp>
        <p:nvSpPr>
          <p:cNvPr id="94" name="Shape 94"/>
          <p:cNvSpPr/>
          <p:nvPr/>
        </p:nvSpPr>
        <p:spPr>
          <a:xfrm>
            <a:off x="632836" y="10909300"/>
            <a:ext cx="23456901"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6600">
                <a:solidFill>
                  <a:srgbClr val="FFFFFF"/>
                </a:solidFill>
                <a:latin typeface="+mn-lt"/>
                <a:ea typeface="+mn-ea"/>
                <a:cs typeface="+mn-cs"/>
                <a:sym typeface="Myriad Pro Condensed"/>
              </a:rPr>
              <a:t>A scalable</a:t>
            </a:r>
            <a:r>
              <a:rPr sz="6600">
                <a:solidFill>
                  <a:srgbClr val="C0C0C0"/>
                </a:solidFill>
                <a:latin typeface="+mn-lt"/>
                <a:ea typeface="+mn-ea"/>
                <a:cs typeface="+mn-cs"/>
                <a:sym typeface="Myriad Pro Condensed"/>
              </a:rPr>
              <a:t> </a:t>
            </a:r>
            <a:r>
              <a:rPr sz="6600">
                <a:solidFill>
                  <a:srgbClr val="0061FF"/>
                </a:solidFill>
                <a:latin typeface="+mn-lt"/>
                <a:ea typeface="+mn-ea"/>
                <a:cs typeface="+mn-cs"/>
                <a:sym typeface="Myriad Pro Condensed"/>
              </a:rPr>
              <a:t>nearline</a:t>
            </a:r>
            <a:r>
              <a:rPr sz="6600">
                <a:solidFill>
                  <a:srgbClr val="C0C0C0"/>
                </a:solidFill>
                <a:latin typeface="+mn-lt"/>
                <a:ea typeface="+mn-ea"/>
                <a:cs typeface="+mn-cs"/>
                <a:sym typeface="Myriad Pro Condensed"/>
              </a:rPr>
              <a:t> </a:t>
            </a:r>
            <a:r>
              <a:rPr sz="6600">
                <a:solidFill>
                  <a:srgbClr val="FFFFFF"/>
                </a:solidFill>
                <a:latin typeface="+mn-lt"/>
                <a:ea typeface="+mn-ea"/>
                <a:cs typeface="+mn-cs"/>
                <a:sym typeface="Myriad Pro Condensed"/>
              </a:rPr>
              <a:t>digital preservation platform</a:t>
            </a:r>
          </a:p>
        </p:txBody>
      </p:sp>
      <p:pic>
        <p:nvPicPr>
          <p:cNvPr id="95" name="MatrixStore_WhiteGrey_noDot_Trans.png"/>
          <p:cNvPicPr/>
          <p:nvPr/>
        </p:nvPicPr>
        <p:blipFill>
          <a:blip r:embed="rId4">
            <a:extLst/>
          </a:blip>
          <a:stretch>
            <a:fillRect/>
          </a:stretch>
        </p:blipFill>
        <p:spPr>
          <a:xfrm>
            <a:off x="8458200" y="1409700"/>
            <a:ext cx="8039100" cy="1435100"/>
          </a:xfrm>
          <a:prstGeom prst="rect">
            <a:avLst/>
          </a:prstGeom>
          <a:ln w="12700">
            <a:miter lim="400000"/>
          </a:ln>
        </p:spPr>
      </p:pic>
    </p:spTree>
  </p:cSld>
  <p:clrMapOvr>
    <a:masterClrMapping/>
  </p:clrMapOvr>
  <p:transition spd="med" advClick="1">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83" name="Group 1883"/>
          <p:cNvGrpSpPr/>
          <p:nvPr/>
        </p:nvGrpSpPr>
        <p:grpSpPr>
          <a:xfrm>
            <a:off x="6440803" y="5384328"/>
            <a:ext cx="11144729" cy="2946798"/>
            <a:chOff x="0" y="0"/>
            <a:chExt cx="11144727" cy="2946797"/>
          </a:xfrm>
        </p:grpSpPr>
        <p:sp>
          <p:nvSpPr>
            <p:cNvPr id="1043" name="Shape 1043"/>
            <p:cNvSpPr/>
            <p:nvPr/>
          </p:nvSpPr>
          <p:spPr>
            <a:xfrm flipH="1">
              <a:off x="391796" y="1176758"/>
              <a:ext cx="1" cy="1769438"/>
            </a:xfrm>
            <a:prstGeom prst="line">
              <a:avLst/>
            </a:prstGeom>
            <a:noFill/>
            <a:ln w="25400" cap="flat">
              <a:solidFill>
                <a:srgbClr val="0061FF"/>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grpSp>
          <p:nvGrpSpPr>
            <p:cNvPr id="1112" name="Group 1112"/>
            <p:cNvGrpSpPr/>
            <p:nvPr/>
          </p:nvGrpSpPr>
          <p:grpSpPr>
            <a:xfrm>
              <a:off x="2982547" y="1156171"/>
              <a:ext cx="2573428" cy="573870"/>
              <a:chOff x="0" y="0"/>
              <a:chExt cx="2573426" cy="573868"/>
            </a:xfrm>
          </p:grpSpPr>
          <p:sp>
            <p:nvSpPr>
              <p:cNvPr id="1044" name="Shape 1044"/>
              <p:cNvSpPr/>
              <p:nvPr/>
            </p:nvSpPr>
            <p:spPr>
              <a:xfrm>
                <a:off x="16083" y="12167"/>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5" name="Shape 1045"/>
              <p:cNvSpPr/>
              <p:nvPr/>
            </p:nvSpPr>
            <p:spPr>
              <a:xfrm>
                <a:off x="0" y="413382"/>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6" name="Shape 1046"/>
              <p:cNvSpPr/>
              <p:nvPr/>
            </p:nvSpPr>
            <p:spPr>
              <a:xfrm>
                <a:off x="2139160" y="413382"/>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111" name="Group 1111"/>
              <p:cNvGrpSpPr/>
              <p:nvPr/>
            </p:nvGrpSpPr>
            <p:grpSpPr>
              <a:xfrm>
                <a:off x="0" y="0"/>
                <a:ext cx="2557343" cy="320973"/>
                <a:chOff x="0" y="0"/>
                <a:chExt cx="2557342" cy="320972"/>
              </a:xfrm>
            </p:grpSpPr>
            <p:sp>
              <p:nvSpPr>
                <p:cNvPr id="1047" name="Shape 1047"/>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50" name="Group 1050"/>
                <p:cNvGrpSpPr/>
                <p:nvPr/>
              </p:nvGrpSpPr>
              <p:grpSpPr>
                <a:xfrm>
                  <a:off x="64335" y="44263"/>
                  <a:ext cx="96505" cy="224682"/>
                  <a:chOff x="0" y="0"/>
                  <a:chExt cx="96503" cy="224680"/>
                </a:xfrm>
              </p:grpSpPr>
              <p:sp>
                <p:nvSpPr>
                  <p:cNvPr id="1048" name="Shape 104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9" name="Shape 104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53" name="Group 1053"/>
                <p:cNvGrpSpPr/>
                <p:nvPr/>
              </p:nvGrpSpPr>
              <p:grpSpPr>
                <a:xfrm>
                  <a:off x="176923" y="44263"/>
                  <a:ext cx="96504" cy="224682"/>
                  <a:chOff x="0" y="0"/>
                  <a:chExt cx="96503" cy="224680"/>
                </a:xfrm>
              </p:grpSpPr>
              <p:sp>
                <p:nvSpPr>
                  <p:cNvPr id="1051" name="Shape 105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2" name="Shape 105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56" name="Group 1056"/>
                <p:cNvGrpSpPr/>
                <p:nvPr/>
              </p:nvGrpSpPr>
              <p:grpSpPr>
                <a:xfrm>
                  <a:off x="289510" y="44263"/>
                  <a:ext cx="96504" cy="224682"/>
                  <a:chOff x="0" y="0"/>
                  <a:chExt cx="96503" cy="224680"/>
                </a:xfrm>
              </p:grpSpPr>
              <p:sp>
                <p:nvSpPr>
                  <p:cNvPr id="1054" name="Shape 105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5" name="Shape 105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59" name="Group 1059"/>
                <p:cNvGrpSpPr/>
                <p:nvPr/>
              </p:nvGrpSpPr>
              <p:grpSpPr>
                <a:xfrm>
                  <a:off x="402097" y="44263"/>
                  <a:ext cx="96505" cy="224682"/>
                  <a:chOff x="0" y="0"/>
                  <a:chExt cx="96503" cy="224680"/>
                </a:xfrm>
              </p:grpSpPr>
              <p:sp>
                <p:nvSpPr>
                  <p:cNvPr id="1057" name="Shape 105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8" name="Shape 105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62" name="Group 1062"/>
                <p:cNvGrpSpPr/>
                <p:nvPr/>
              </p:nvGrpSpPr>
              <p:grpSpPr>
                <a:xfrm>
                  <a:off x="514685" y="44263"/>
                  <a:ext cx="96505" cy="224682"/>
                  <a:chOff x="0" y="0"/>
                  <a:chExt cx="96503" cy="224680"/>
                </a:xfrm>
              </p:grpSpPr>
              <p:sp>
                <p:nvSpPr>
                  <p:cNvPr id="1060" name="Shape 106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1" name="Shape 106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65" name="Group 1065"/>
                <p:cNvGrpSpPr/>
                <p:nvPr/>
              </p:nvGrpSpPr>
              <p:grpSpPr>
                <a:xfrm>
                  <a:off x="627272" y="44263"/>
                  <a:ext cx="96505" cy="224682"/>
                  <a:chOff x="0" y="0"/>
                  <a:chExt cx="96503" cy="224680"/>
                </a:xfrm>
              </p:grpSpPr>
              <p:sp>
                <p:nvSpPr>
                  <p:cNvPr id="1063" name="Shape 106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4" name="Shape 106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68" name="Group 1068"/>
                <p:cNvGrpSpPr/>
                <p:nvPr/>
              </p:nvGrpSpPr>
              <p:grpSpPr>
                <a:xfrm>
                  <a:off x="739860" y="44263"/>
                  <a:ext cx="96504" cy="224682"/>
                  <a:chOff x="0" y="0"/>
                  <a:chExt cx="96503" cy="224680"/>
                </a:xfrm>
              </p:grpSpPr>
              <p:sp>
                <p:nvSpPr>
                  <p:cNvPr id="1066" name="Shape 106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7" name="Shape 106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71" name="Group 1071"/>
                <p:cNvGrpSpPr/>
                <p:nvPr/>
              </p:nvGrpSpPr>
              <p:grpSpPr>
                <a:xfrm>
                  <a:off x="852447" y="44263"/>
                  <a:ext cx="96505" cy="224682"/>
                  <a:chOff x="0" y="0"/>
                  <a:chExt cx="96503" cy="224680"/>
                </a:xfrm>
              </p:grpSpPr>
              <p:sp>
                <p:nvSpPr>
                  <p:cNvPr id="1069" name="Shape 106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0" name="Shape 107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74" name="Group 1074"/>
                <p:cNvGrpSpPr/>
                <p:nvPr/>
              </p:nvGrpSpPr>
              <p:grpSpPr>
                <a:xfrm>
                  <a:off x="965034" y="44263"/>
                  <a:ext cx="96505" cy="224682"/>
                  <a:chOff x="0" y="0"/>
                  <a:chExt cx="96503" cy="224680"/>
                </a:xfrm>
              </p:grpSpPr>
              <p:sp>
                <p:nvSpPr>
                  <p:cNvPr id="1072" name="Shape 107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3" name="Shape 107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77" name="Group 1077"/>
                <p:cNvGrpSpPr/>
                <p:nvPr/>
              </p:nvGrpSpPr>
              <p:grpSpPr>
                <a:xfrm>
                  <a:off x="1077621" y="44263"/>
                  <a:ext cx="96505" cy="224682"/>
                  <a:chOff x="0" y="0"/>
                  <a:chExt cx="96503" cy="224680"/>
                </a:xfrm>
              </p:grpSpPr>
              <p:sp>
                <p:nvSpPr>
                  <p:cNvPr id="1075" name="Shape 107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6" name="Shape 107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0" name="Group 1080"/>
                <p:cNvGrpSpPr/>
                <p:nvPr/>
              </p:nvGrpSpPr>
              <p:grpSpPr>
                <a:xfrm>
                  <a:off x="1190210" y="44263"/>
                  <a:ext cx="96504" cy="224682"/>
                  <a:chOff x="0" y="0"/>
                  <a:chExt cx="96503" cy="224680"/>
                </a:xfrm>
              </p:grpSpPr>
              <p:sp>
                <p:nvSpPr>
                  <p:cNvPr id="1078" name="Shape 107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9" name="Shape 107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3" name="Group 1083"/>
                <p:cNvGrpSpPr/>
                <p:nvPr/>
              </p:nvGrpSpPr>
              <p:grpSpPr>
                <a:xfrm>
                  <a:off x="1302797" y="44263"/>
                  <a:ext cx="96504" cy="224682"/>
                  <a:chOff x="0" y="0"/>
                  <a:chExt cx="96503" cy="224680"/>
                </a:xfrm>
              </p:grpSpPr>
              <p:sp>
                <p:nvSpPr>
                  <p:cNvPr id="1081" name="Shape 108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2" name="Shape 108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6" name="Group 1086"/>
                <p:cNvGrpSpPr/>
                <p:nvPr/>
              </p:nvGrpSpPr>
              <p:grpSpPr>
                <a:xfrm>
                  <a:off x="1415384" y="44263"/>
                  <a:ext cx="96504" cy="224682"/>
                  <a:chOff x="0" y="0"/>
                  <a:chExt cx="96503" cy="224680"/>
                </a:xfrm>
              </p:grpSpPr>
              <p:sp>
                <p:nvSpPr>
                  <p:cNvPr id="1084" name="Shape 108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5" name="Shape 108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9" name="Group 1089"/>
                <p:cNvGrpSpPr/>
                <p:nvPr/>
              </p:nvGrpSpPr>
              <p:grpSpPr>
                <a:xfrm>
                  <a:off x="1527971" y="44263"/>
                  <a:ext cx="96505" cy="224682"/>
                  <a:chOff x="0" y="0"/>
                  <a:chExt cx="96503" cy="224680"/>
                </a:xfrm>
              </p:grpSpPr>
              <p:sp>
                <p:nvSpPr>
                  <p:cNvPr id="1087" name="Shape 108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8" name="Shape 108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92" name="Group 1092"/>
                <p:cNvGrpSpPr/>
                <p:nvPr/>
              </p:nvGrpSpPr>
              <p:grpSpPr>
                <a:xfrm>
                  <a:off x="1640559" y="44263"/>
                  <a:ext cx="96505" cy="224682"/>
                  <a:chOff x="0" y="0"/>
                  <a:chExt cx="96503" cy="224680"/>
                </a:xfrm>
              </p:grpSpPr>
              <p:sp>
                <p:nvSpPr>
                  <p:cNvPr id="1090" name="Shape 109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1" name="Shape 109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95" name="Group 1095"/>
                <p:cNvGrpSpPr/>
                <p:nvPr/>
              </p:nvGrpSpPr>
              <p:grpSpPr>
                <a:xfrm>
                  <a:off x="1753146" y="44263"/>
                  <a:ext cx="96504" cy="224682"/>
                  <a:chOff x="0" y="0"/>
                  <a:chExt cx="96503" cy="224680"/>
                </a:xfrm>
              </p:grpSpPr>
              <p:sp>
                <p:nvSpPr>
                  <p:cNvPr id="1093" name="Shape 109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4" name="Shape 109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98" name="Group 1098"/>
                <p:cNvGrpSpPr/>
                <p:nvPr/>
              </p:nvGrpSpPr>
              <p:grpSpPr>
                <a:xfrm>
                  <a:off x="1865734" y="44263"/>
                  <a:ext cx="96504" cy="224682"/>
                  <a:chOff x="0" y="0"/>
                  <a:chExt cx="96503" cy="224680"/>
                </a:xfrm>
              </p:grpSpPr>
              <p:sp>
                <p:nvSpPr>
                  <p:cNvPr id="1096" name="Shape 109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7" name="Shape 109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01" name="Group 1101"/>
                <p:cNvGrpSpPr/>
                <p:nvPr/>
              </p:nvGrpSpPr>
              <p:grpSpPr>
                <a:xfrm>
                  <a:off x="1978321" y="44263"/>
                  <a:ext cx="96505" cy="224682"/>
                  <a:chOff x="0" y="0"/>
                  <a:chExt cx="96503" cy="224680"/>
                </a:xfrm>
              </p:grpSpPr>
              <p:sp>
                <p:nvSpPr>
                  <p:cNvPr id="1099" name="Shape 109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0" name="Shape 110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04" name="Group 1104"/>
                <p:cNvGrpSpPr/>
                <p:nvPr/>
              </p:nvGrpSpPr>
              <p:grpSpPr>
                <a:xfrm>
                  <a:off x="2090908" y="44263"/>
                  <a:ext cx="96505" cy="224682"/>
                  <a:chOff x="0" y="0"/>
                  <a:chExt cx="96503" cy="224680"/>
                </a:xfrm>
              </p:grpSpPr>
              <p:sp>
                <p:nvSpPr>
                  <p:cNvPr id="1102" name="Shape 110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3" name="Shape 110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07" name="Group 1107"/>
                <p:cNvGrpSpPr/>
                <p:nvPr/>
              </p:nvGrpSpPr>
              <p:grpSpPr>
                <a:xfrm>
                  <a:off x="2203497" y="44263"/>
                  <a:ext cx="96504" cy="224682"/>
                  <a:chOff x="0" y="0"/>
                  <a:chExt cx="96503" cy="224680"/>
                </a:xfrm>
              </p:grpSpPr>
              <p:sp>
                <p:nvSpPr>
                  <p:cNvPr id="1105" name="Shape 110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6" name="Shape 110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10" name="Group 1110"/>
                <p:cNvGrpSpPr/>
                <p:nvPr/>
              </p:nvGrpSpPr>
              <p:grpSpPr>
                <a:xfrm>
                  <a:off x="2428671" y="44263"/>
                  <a:ext cx="96504" cy="224682"/>
                  <a:chOff x="0" y="0"/>
                  <a:chExt cx="96503" cy="224680"/>
                </a:xfrm>
              </p:grpSpPr>
              <p:sp>
                <p:nvSpPr>
                  <p:cNvPr id="1108" name="Shape 110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9" name="Shape 110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sp>
          <p:nvSpPr>
            <p:cNvPr id="1113" name="Shape 1113"/>
            <p:cNvSpPr/>
            <p:nvPr/>
          </p:nvSpPr>
          <p:spPr>
            <a:xfrm>
              <a:off x="0" y="1127133"/>
              <a:ext cx="11128338" cy="1802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345"/>
                  </a:lnTo>
                  <a:lnTo>
                    <a:pt x="0" y="0"/>
                  </a:lnTo>
                  <a:close/>
                </a:path>
              </a:pathLst>
            </a:custGeom>
            <a:noFill/>
            <a:ln w="38100" cap="flat">
              <a:solidFill>
                <a:srgbClr val="76D6FF"/>
              </a:solidFill>
              <a:prstDash val="solid"/>
              <a:miter lim="400000"/>
              <a:headEnd type="stealth" w="med" len="med"/>
            </a:ln>
            <a:effectLst/>
          </p:spPr>
          <p:txBody>
            <a:bodyPr wrap="square" lIns="0" tIns="0" rIns="0" bIns="0" numCol="1" anchor="ctr">
              <a:noAutofit/>
            </a:bodyPr>
            <a:lstStyle/>
            <a:p>
              <a:pPr lvl="0">
                <a:defRPr sz="5600">
                  <a:latin typeface="Gill Sans"/>
                  <a:ea typeface="Gill Sans"/>
                  <a:cs typeface="Gill Sans"/>
                  <a:sym typeface="Gill Sans"/>
                </a:defRPr>
              </a:pPr>
            </a:p>
          </p:txBody>
        </p:sp>
        <p:sp>
          <p:nvSpPr>
            <p:cNvPr id="1114" name="Shape 1114"/>
            <p:cNvSpPr/>
            <p:nvPr/>
          </p:nvSpPr>
          <p:spPr>
            <a:xfrm>
              <a:off x="409122" y="116833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5" name="Shape 1115"/>
            <p:cNvSpPr/>
            <p:nvPr/>
          </p:nvSpPr>
          <p:spPr>
            <a:xfrm>
              <a:off x="393038" y="1569554"/>
              <a:ext cx="2123077" cy="160488"/>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6" name="Shape 1116"/>
            <p:cNvSpPr/>
            <p:nvPr/>
          </p:nvSpPr>
          <p:spPr>
            <a:xfrm>
              <a:off x="2532198" y="1569554"/>
              <a:ext cx="434267" cy="160488"/>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180" name="Group 1180"/>
            <p:cNvGrpSpPr/>
            <p:nvPr/>
          </p:nvGrpSpPr>
          <p:grpSpPr>
            <a:xfrm>
              <a:off x="393038" y="1156171"/>
              <a:ext cx="2557343" cy="320973"/>
              <a:chOff x="0" y="0"/>
              <a:chExt cx="2557342" cy="320972"/>
            </a:xfrm>
          </p:grpSpPr>
          <p:sp>
            <p:nvSpPr>
              <p:cNvPr id="1117" name="Shape 1117"/>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120" name="Group 1120"/>
              <p:cNvGrpSpPr/>
              <p:nvPr/>
            </p:nvGrpSpPr>
            <p:grpSpPr>
              <a:xfrm>
                <a:off x="64335" y="44263"/>
                <a:ext cx="96505" cy="224682"/>
                <a:chOff x="0" y="0"/>
                <a:chExt cx="96503" cy="224680"/>
              </a:xfrm>
            </p:grpSpPr>
            <p:sp>
              <p:nvSpPr>
                <p:cNvPr id="1118" name="Shape 1118"/>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9" name="Shape 1119"/>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23" name="Group 1123"/>
              <p:cNvGrpSpPr/>
              <p:nvPr/>
            </p:nvGrpSpPr>
            <p:grpSpPr>
              <a:xfrm>
                <a:off x="176923" y="44263"/>
                <a:ext cx="96505" cy="224682"/>
                <a:chOff x="0" y="0"/>
                <a:chExt cx="96503" cy="224680"/>
              </a:xfrm>
            </p:grpSpPr>
            <p:sp>
              <p:nvSpPr>
                <p:cNvPr id="1121" name="Shape 1121"/>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22" name="Shape 1122"/>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26" name="Group 1126"/>
              <p:cNvGrpSpPr/>
              <p:nvPr/>
            </p:nvGrpSpPr>
            <p:grpSpPr>
              <a:xfrm>
                <a:off x="289511" y="44263"/>
                <a:ext cx="96504" cy="224682"/>
                <a:chOff x="0" y="0"/>
                <a:chExt cx="96503" cy="224680"/>
              </a:xfrm>
            </p:grpSpPr>
            <p:sp>
              <p:nvSpPr>
                <p:cNvPr id="1124" name="Shape 1124"/>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25" name="Shape 1125"/>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29" name="Group 1129"/>
              <p:cNvGrpSpPr/>
              <p:nvPr/>
            </p:nvGrpSpPr>
            <p:grpSpPr>
              <a:xfrm>
                <a:off x="402097" y="44263"/>
                <a:ext cx="96505" cy="224682"/>
                <a:chOff x="0" y="0"/>
                <a:chExt cx="96503" cy="224680"/>
              </a:xfrm>
            </p:grpSpPr>
            <p:sp>
              <p:nvSpPr>
                <p:cNvPr id="1127" name="Shape 1127"/>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28" name="Shape 1128"/>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32" name="Group 1132"/>
              <p:cNvGrpSpPr/>
              <p:nvPr/>
            </p:nvGrpSpPr>
            <p:grpSpPr>
              <a:xfrm>
                <a:off x="514684" y="44263"/>
                <a:ext cx="96505" cy="224682"/>
                <a:chOff x="0" y="0"/>
                <a:chExt cx="96503" cy="224680"/>
              </a:xfrm>
            </p:grpSpPr>
            <p:sp>
              <p:nvSpPr>
                <p:cNvPr id="1130" name="Shape 1130"/>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31" name="Shape 1131"/>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35" name="Group 1135"/>
              <p:cNvGrpSpPr/>
              <p:nvPr/>
            </p:nvGrpSpPr>
            <p:grpSpPr>
              <a:xfrm>
                <a:off x="627273" y="44263"/>
                <a:ext cx="96504" cy="224682"/>
                <a:chOff x="0" y="0"/>
                <a:chExt cx="96503" cy="224680"/>
              </a:xfrm>
            </p:grpSpPr>
            <p:sp>
              <p:nvSpPr>
                <p:cNvPr id="1133" name="Shape 1133"/>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34" name="Shape 1134"/>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38" name="Group 1138"/>
              <p:cNvGrpSpPr/>
              <p:nvPr/>
            </p:nvGrpSpPr>
            <p:grpSpPr>
              <a:xfrm>
                <a:off x="739860" y="44263"/>
                <a:ext cx="96504" cy="224682"/>
                <a:chOff x="0" y="0"/>
                <a:chExt cx="96503" cy="224680"/>
              </a:xfrm>
            </p:grpSpPr>
            <p:sp>
              <p:nvSpPr>
                <p:cNvPr id="1136" name="Shape 1136"/>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37" name="Shape 1137"/>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41" name="Group 1141"/>
              <p:cNvGrpSpPr/>
              <p:nvPr/>
            </p:nvGrpSpPr>
            <p:grpSpPr>
              <a:xfrm>
                <a:off x="852447" y="44263"/>
                <a:ext cx="96505" cy="224682"/>
                <a:chOff x="0" y="0"/>
                <a:chExt cx="96503" cy="224680"/>
              </a:xfrm>
            </p:grpSpPr>
            <p:sp>
              <p:nvSpPr>
                <p:cNvPr id="1139" name="Shape 1139"/>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0" name="Shape 1140"/>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44" name="Group 1144"/>
              <p:cNvGrpSpPr/>
              <p:nvPr/>
            </p:nvGrpSpPr>
            <p:grpSpPr>
              <a:xfrm>
                <a:off x="965034" y="44263"/>
                <a:ext cx="96505" cy="224682"/>
                <a:chOff x="0" y="0"/>
                <a:chExt cx="96503" cy="224680"/>
              </a:xfrm>
            </p:grpSpPr>
            <p:sp>
              <p:nvSpPr>
                <p:cNvPr id="1142" name="Shape 1142"/>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3" name="Shape 1143"/>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47" name="Group 1147"/>
              <p:cNvGrpSpPr/>
              <p:nvPr/>
            </p:nvGrpSpPr>
            <p:grpSpPr>
              <a:xfrm>
                <a:off x="1077622" y="44263"/>
                <a:ext cx="96505" cy="224682"/>
                <a:chOff x="0" y="0"/>
                <a:chExt cx="96503" cy="224680"/>
              </a:xfrm>
            </p:grpSpPr>
            <p:sp>
              <p:nvSpPr>
                <p:cNvPr id="1145" name="Shape 1145"/>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6" name="Shape 1146"/>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50" name="Group 1150"/>
              <p:cNvGrpSpPr/>
              <p:nvPr/>
            </p:nvGrpSpPr>
            <p:grpSpPr>
              <a:xfrm>
                <a:off x="1190210" y="44263"/>
                <a:ext cx="96504" cy="224682"/>
                <a:chOff x="0" y="0"/>
                <a:chExt cx="96503" cy="224680"/>
              </a:xfrm>
            </p:grpSpPr>
            <p:sp>
              <p:nvSpPr>
                <p:cNvPr id="1148" name="Shape 1148"/>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9" name="Shape 1149"/>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53" name="Group 1153"/>
              <p:cNvGrpSpPr/>
              <p:nvPr/>
            </p:nvGrpSpPr>
            <p:grpSpPr>
              <a:xfrm>
                <a:off x="1302797" y="44263"/>
                <a:ext cx="96505" cy="224682"/>
                <a:chOff x="0" y="0"/>
                <a:chExt cx="96503" cy="224680"/>
              </a:xfrm>
            </p:grpSpPr>
            <p:sp>
              <p:nvSpPr>
                <p:cNvPr id="1151" name="Shape 1151"/>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52" name="Shape 1152"/>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56" name="Group 1156"/>
              <p:cNvGrpSpPr/>
              <p:nvPr/>
            </p:nvGrpSpPr>
            <p:grpSpPr>
              <a:xfrm>
                <a:off x="1415384" y="44263"/>
                <a:ext cx="96505" cy="224682"/>
                <a:chOff x="0" y="0"/>
                <a:chExt cx="96503" cy="224680"/>
              </a:xfrm>
            </p:grpSpPr>
            <p:sp>
              <p:nvSpPr>
                <p:cNvPr id="1154" name="Shape 1154"/>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55" name="Shape 1155"/>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59" name="Group 1159"/>
              <p:cNvGrpSpPr/>
              <p:nvPr/>
            </p:nvGrpSpPr>
            <p:grpSpPr>
              <a:xfrm>
                <a:off x="1527971" y="44263"/>
                <a:ext cx="96505" cy="224682"/>
                <a:chOff x="0" y="0"/>
                <a:chExt cx="96503" cy="224680"/>
              </a:xfrm>
            </p:grpSpPr>
            <p:sp>
              <p:nvSpPr>
                <p:cNvPr id="1157" name="Shape 1157"/>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58" name="Shape 1158"/>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62" name="Group 1162"/>
              <p:cNvGrpSpPr/>
              <p:nvPr/>
            </p:nvGrpSpPr>
            <p:grpSpPr>
              <a:xfrm>
                <a:off x="1640560" y="44263"/>
                <a:ext cx="96504" cy="224682"/>
                <a:chOff x="0" y="0"/>
                <a:chExt cx="96503" cy="224680"/>
              </a:xfrm>
            </p:grpSpPr>
            <p:sp>
              <p:nvSpPr>
                <p:cNvPr id="1160" name="Shape 1160"/>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61" name="Shape 1161"/>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65" name="Group 1165"/>
              <p:cNvGrpSpPr/>
              <p:nvPr/>
            </p:nvGrpSpPr>
            <p:grpSpPr>
              <a:xfrm>
                <a:off x="1753147" y="44263"/>
                <a:ext cx="96504" cy="224682"/>
                <a:chOff x="0" y="0"/>
                <a:chExt cx="96503" cy="224680"/>
              </a:xfrm>
            </p:grpSpPr>
            <p:sp>
              <p:nvSpPr>
                <p:cNvPr id="1163" name="Shape 1163"/>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64" name="Shape 1164"/>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68" name="Group 1168"/>
              <p:cNvGrpSpPr/>
              <p:nvPr/>
            </p:nvGrpSpPr>
            <p:grpSpPr>
              <a:xfrm>
                <a:off x="1865734" y="44263"/>
                <a:ext cx="96505" cy="224682"/>
                <a:chOff x="0" y="0"/>
                <a:chExt cx="96503" cy="224680"/>
              </a:xfrm>
            </p:grpSpPr>
            <p:sp>
              <p:nvSpPr>
                <p:cNvPr id="1166" name="Shape 1166"/>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67" name="Shape 1167"/>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71" name="Group 1171"/>
              <p:cNvGrpSpPr/>
              <p:nvPr/>
            </p:nvGrpSpPr>
            <p:grpSpPr>
              <a:xfrm>
                <a:off x="1978322" y="44263"/>
                <a:ext cx="96505" cy="224682"/>
                <a:chOff x="0" y="0"/>
                <a:chExt cx="96503" cy="224680"/>
              </a:xfrm>
            </p:grpSpPr>
            <p:sp>
              <p:nvSpPr>
                <p:cNvPr id="1169" name="Shape 1169"/>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0" name="Shape 1170"/>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74" name="Group 1174"/>
              <p:cNvGrpSpPr/>
              <p:nvPr/>
            </p:nvGrpSpPr>
            <p:grpSpPr>
              <a:xfrm>
                <a:off x="2090909" y="44263"/>
                <a:ext cx="96505" cy="224682"/>
                <a:chOff x="0" y="0"/>
                <a:chExt cx="96503" cy="224680"/>
              </a:xfrm>
            </p:grpSpPr>
            <p:sp>
              <p:nvSpPr>
                <p:cNvPr id="1172" name="Shape 1172"/>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3" name="Shape 1173"/>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77" name="Group 1177"/>
              <p:cNvGrpSpPr/>
              <p:nvPr/>
            </p:nvGrpSpPr>
            <p:grpSpPr>
              <a:xfrm>
                <a:off x="2203498" y="44263"/>
                <a:ext cx="96504" cy="224682"/>
                <a:chOff x="0" y="0"/>
                <a:chExt cx="96503" cy="224680"/>
              </a:xfrm>
            </p:grpSpPr>
            <p:sp>
              <p:nvSpPr>
                <p:cNvPr id="1175" name="Shape 1175"/>
                <p:cNvSpPr/>
                <p:nvPr/>
              </p:nvSpPr>
              <p:spPr>
                <a:xfrm>
                  <a:off x="-1" y="-1"/>
                  <a:ext cx="96505"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6" name="Shape 1176"/>
                <p:cNvSpPr/>
                <p:nvPr/>
              </p:nvSpPr>
              <p:spPr>
                <a:xfrm>
                  <a:off x="-1" y="128389"/>
                  <a:ext cx="96505"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178" name="Shape 1178"/>
              <p:cNvSpPr/>
              <p:nvPr/>
            </p:nvSpPr>
            <p:spPr>
              <a:xfrm>
                <a:off x="2428671" y="44263"/>
                <a:ext cx="96504" cy="962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9" name="Shape 1179"/>
              <p:cNvSpPr/>
              <p:nvPr/>
            </p:nvSpPr>
            <p:spPr>
              <a:xfrm>
                <a:off x="2428671" y="172653"/>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49" name="Group 1249"/>
            <p:cNvGrpSpPr/>
            <p:nvPr/>
          </p:nvGrpSpPr>
          <p:grpSpPr>
            <a:xfrm>
              <a:off x="393038" y="1746088"/>
              <a:ext cx="2573427" cy="577752"/>
              <a:chOff x="0" y="0"/>
              <a:chExt cx="2573426" cy="577750"/>
            </a:xfrm>
          </p:grpSpPr>
          <p:sp>
            <p:nvSpPr>
              <p:cNvPr id="1181" name="Shape 1181"/>
              <p:cNvSpPr/>
              <p:nvPr/>
            </p:nvSpPr>
            <p:spPr>
              <a:xfrm>
                <a:off x="16084"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2" name="Shape 1182"/>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3" name="Shape 1183"/>
              <p:cNvSpPr/>
              <p:nvPr/>
            </p:nvSpPr>
            <p:spPr>
              <a:xfrm>
                <a:off x="2139160"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48" name="Group 1248"/>
              <p:cNvGrpSpPr/>
              <p:nvPr/>
            </p:nvGrpSpPr>
            <p:grpSpPr>
              <a:xfrm>
                <a:off x="0" y="0"/>
                <a:ext cx="2557343" cy="320973"/>
                <a:chOff x="0" y="0"/>
                <a:chExt cx="2557342" cy="320972"/>
              </a:xfrm>
            </p:grpSpPr>
            <p:sp>
              <p:nvSpPr>
                <p:cNvPr id="1184" name="Shape 1184"/>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187" name="Group 1187"/>
                <p:cNvGrpSpPr/>
                <p:nvPr/>
              </p:nvGrpSpPr>
              <p:grpSpPr>
                <a:xfrm>
                  <a:off x="64335" y="48145"/>
                  <a:ext cx="96505" cy="224682"/>
                  <a:chOff x="0" y="0"/>
                  <a:chExt cx="96503" cy="224680"/>
                </a:xfrm>
              </p:grpSpPr>
              <p:sp>
                <p:nvSpPr>
                  <p:cNvPr id="1185" name="Shape 118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6" name="Shape 118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90" name="Group 1190"/>
                <p:cNvGrpSpPr/>
                <p:nvPr/>
              </p:nvGrpSpPr>
              <p:grpSpPr>
                <a:xfrm>
                  <a:off x="176923" y="48145"/>
                  <a:ext cx="96505" cy="224682"/>
                  <a:chOff x="0" y="0"/>
                  <a:chExt cx="96503" cy="224680"/>
                </a:xfrm>
              </p:grpSpPr>
              <p:sp>
                <p:nvSpPr>
                  <p:cNvPr id="1188" name="Shape 118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9" name="Shape 118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93" name="Group 1193"/>
                <p:cNvGrpSpPr/>
                <p:nvPr/>
              </p:nvGrpSpPr>
              <p:grpSpPr>
                <a:xfrm>
                  <a:off x="289511" y="48145"/>
                  <a:ext cx="96504" cy="224682"/>
                  <a:chOff x="0" y="0"/>
                  <a:chExt cx="96503" cy="224680"/>
                </a:xfrm>
              </p:grpSpPr>
              <p:sp>
                <p:nvSpPr>
                  <p:cNvPr id="1191" name="Shape 119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2" name="Shape 119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96" name="Group 1196"/>
                <p:cNvGrpSpPr/>
                <p:nvPr/>
              </p:nvGrpSpPr>
              <p:grpSpPr>
                <a:xfrm>
                  <a:off x="402097" y="48145"/>
                  <a:ext cx="96505" cy="224682"/>
                  <a:chOff x="0" y="0"/>
                  <a:chExt cx="96503" cy="224680"/>
                </a:xfrm>
              </p:grpSpPr>
              <p:sp>
                <p:nvSpPr>
                  <p:cNvPr id="1194" name="Shape 119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5" name="Shape 119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99" name="Group 1199"/>
                <p:cNvGrpSpPr/>
                <p:nvPr/>
              </p:nvGrpSpPr>
              <p:grpSpPr>
                <a:xfrm>
                  <a:off x="514684" y="48145"/>
                  <a:ext cx="96505" cy="224682"/>
                  <a:chOff x="0" y="0"/>
                  <a:chExt cx="96503" cy="224680"/>
                </a:xfrm>
              </p:grpSpPr>
              <p:sp>
                <p:nvSpPr>
                  <p:cNvPr id="1197" name="Shape 119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8" name="Shape 119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02" name="Group 1202"/>
                <p:cNvGrpSpPr/>
                <p:nvPr/>
              </p:nvGrpSpPr>
              <p:grpSpPr>
                <a:xfrm>
                  <a:off x="627273" y="48145"/>
                  <a:ext cx="96504" cy="224682"/>
                  <a:chOff x="0" y="0"/>
                  <a:chExt cx="96503" cy="224680"/>
                </a:xfrm>
              </p:grpSpPr>
              <p:sp>
                <p:nvSpPr>
                  <p:cNvPr id="1200" name="Shape 120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1" name="Shape 120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05" name="Group 1205"/>
                <p:cNvGrpSpPr/>
                <p:nvPr/>
              </p:nvGrpSpPr>
              <p:grpSpPr>
                <a:xfrm>
                  <a:off x="739860" y="48145"/>
                  <a:ext cx="96504" cy="224682"/>
                  <a:chOff x="0" y="0"/>
                  <a:chExt cx="96503" cy="224680"/>
                </a:xfrm>
              </p:grpSpPr>
              <p:sp>
                <p:nvSpPr>
                  <p:cNvPr id="1203" name="Shape 120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4" name="Shape 120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08" name="Group 1208"/>
                <p:cNvGrpSpPr/>
                <p:nvPr/>
              </p:nvGrpSpPr>
              <p:grpSpPr>
                <a:xfrm>
                  <a:off x="852447" y="48145"/>
                  <a:ext cx="96505" cy="224682"/>
                  <a:chOff x="0" y="0"/>
                  <a:chExt cx="96503" cy="224680"/>
                </a:xfrm>
              </p:grpSpPr>
              <p:sp>
                <p:nvSpPr>
                  <p:cNvPr id="1206" name="Shape 120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7" name="Shape 120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11" name="Group 1211"/>
                <p:cNvGrpSpPr/>
                <p:nvPr/>
              </p:nvGrpSpPr>
              <p:grpSpPr>
                <a:xfrm>
                  <a:off x="965034" y="48145"/>
                  <a:ext cx="96505" cy="224682"/>
                  <a:chOff x="0" y="0"/>
                  <a:chExt cx="96503" cy="224680"/>
                </a:xfrm>
              </p:grpSpPr>
              <p:sp>
                <p:nvSpPr>
                  <p:cNvPr id="1209" name="Shape 120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0" name="Shape 121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14" name="Group 1214"/>
                <p:cNvGrpSpPr/>
                <p:nvPr/>
              </p:nvGrpSpPr>
              <p:grpSpPr>
                <a:xfrm>
                  <a:off x="1077622" y="48145"/>
                  <a:ext cx="96505" cy="224682"/>
                  <a:chOff x="0" y="0"/>
                  <a:chExt cx="96503" cy="224680"/>
                </a:xfrm>
              </p:grpSpPr>
              <p:sp>
                <p:nvSpPr>
                  <p:cNvPr id="1212" name="Shape 121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3" name="Shape 121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17" name="Group 1217"/>
                <p:cNvGrpSpPr/>
                <p:nvPr/>
              </p:nvGrpSpPr>
              <p:grpSpPr>
                <a:xfrm>
                  <a:off x="1190210" y="48145"/>
                  <a:ext cx="96504" cy="224682"/>
                  <a:chOff x="0" y="0"/>
                  <a:chExt cx="96503" cy="224680"/>
                </a:xfrm>
              </p:grpSpPr>
              <p:sp>
                <p:nvSpPr>
                  <p:cNvPr id="1215" name="Shape 121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6" name="Shape 121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20" name="Group 1220"/>
                <p:cNvGrpSpPr/>
                <p:nvPr/>
              </p:nvGrpSpPr>
              <p:grpSpPr>
                <a:xfrm>
                  <a:off x="1302797" y="48145"/>
                  <a:ext cx="96505" cy="224682"/>
                  <a:chOff x="0" y="0"/>
                  <a:chExt cx="96503" cy="224680"/>
                </a:xfrm>
              </p:grpSpPr>
              <p:sp>
                <p:nvSpPr>
                  <p:cNvPr id="1218" name="Shape 121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9" name="Shape 121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23" name="Group 1223"/>
                <p:cNvGrpSpPr/>
                <p:nvPr/>
              </p:nvGrpSpPr>
              <p:grpSpPr>
                <a:xfrm>
                  <a:off x="1415384" y="48145"/>
                  <a:ext cx="96505" cy="224682"/>
                  <a:chOff x="0" y="0"/>
                  <a:chExt cx="96503" cy="224680"/>
                </a:xfrm>
              </p:grpSpPr>
              <p:sp>
                <p:nvSpPr>
                  <p:cNvPr id="1221" name="Shape 122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2" name="Shape 122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26" name="Group 1226"/>
                <p:cNvGrpSpPr/>
                <p:nvPr/>
              </p:nvGrpSpPr>
              <p:grpSpPr>
                <a:xfrm>
                  <a:off x="1527971" y="48145"/>
                  <a:ext cx="96505" cy="224682"/>
                  <a:chOff x="0" y="0"/>
                  <a:chExt cx="96503" cy="224680"/>
                </a:xfrm>
              </p:grpSpPr>
              <p:sp>
                <p:nvSpPr>
                  <p:cNvPr id="1224" name="Shape 122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5" name="Shape 122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29" name="Group 1229"/>
                <p:cNvGrpSpPr/>
                <p:nvPr/>
              </p:nvGrpSpPr>
              <p:grpSpPr>
                <a:xfrm>
                  <a:off x="1640560" y="48145"/>
                  <a:ext cx="96504" cy="224682"/>
                  <a:chOff x="0" y="0"/>
                  <a:chExt cx="96503" cy="224680"/>
                </a:xfrm>
              </p:grpSpPr>
              <p:sp>
                <p:nvSpPr>
                  <p:cNvPr id="1227" name="Shape 122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8" name="Shape 122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32" name="Group 1232"/>
                <p:cNvGrpSpPr/>
                <p:nvPr/>
              </p:nvGrpSpPr>
              <p:grpSpPr>
                <a:xfrm>
                  <a:off x="1753147" y="48145"/>
                  <a:ext cx="96504" cy="224682"/>
                  <a:chOff x="0" y="0"/>
                  <a:chExt cx="96503" cy="224680"/>
                </a:xfrm>
              </p:grpSpPr>
              <p:sp>
                <p:nvSpPr>
                  <p:cNvPr id="1230" name="Shape 123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1" name="Shape 123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35" name="Group 1235"/>
                <p:cNvGrpSpPr/>
                <p:nvPr/>
              </p:nvGrpSpPr>
              <p:grpSpPr>
                <a:xfrm>
                  <a:off x="1865734" y="48145"/>
                  <a:ext cx="96505" cy="224682"/>
                  <a:chOff x="0" y="0"/>
                  <a:chExt cx="96503" cy="224680"/>
                </a:xfrm>
              </p:grpSpPr>
              <p:sp>
                <p:nvSpPr>
                  <p:cNvPr id="1233" name="Shape 123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4" name="Shape 123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38" name="Group 1238"/>
                <p:cNvGrpSpPr/>
                <p:nvPr/>
              </p:nvGrpSpPr>
              <p:grpSpPr>
                <a:xfrm>
                  <a:off x="1978322" y="48145"/>
                  <a:ext cx="96505" cy="224682"/>
                  <a:chOff x="0" y="0"/>
                  <a:chExt cx="96503" cy="224680"/>
                </a:xfrm>
              </p:grpSpPr>
              <p:sp>
                <p:nvSpPr>
                  <p:cNvPr id="1236" name="Shape 123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7" name="Shape 123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41" name="Group 1241"/>
                <p:cNvGrpSpPr/>
                <p:nvPr/>
              </p:nvGrpSpPr>
              <p:grpSpPr>
                <a:xfrm>
                  <a:off x="2090909" y="48145"/>
                  <a:ext cx="96505" cy="224682"/>
                  <a:chOff x="0" y="0"/>
                  <a:chExt cx="96503" cy="224680"/>
                </a:xfrm>
              </p:grpSpPr>
              <p:sp>
                <p:nvSpPr>
                  <p:cNvPr id="1239" name="Shape 123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0" name="Shape 124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44" name="Group 1244"/>
                <p:cNvGrpSpPr/>
                <p:nvPr/>
              </p:nvGrpSpPr>
              <p:grpSpPr>
                <a:xfrm>
                  <a:off x="2203498" y="48145"/>
                  <a:ext cx="96504" cy="224682"/>
                  <a:chOff x="0" y="0"/>
                  <a:chExt cx="96503" cy="224680"/>
                </a:xfrm>
              </p:grpSpPr>
              <p:sp>
                <p:nvSpPr>
                  <p:cNvPr id="1242" name="Shape 124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3" name="Shape 124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47" name="Group 1247"/>
                <p:cNvGrpSpPr/>
                <p:nvPr/>
              </p:nvGrpSpPr>
              <p:grpSpPr>
                <a:xfrm>
                  <a:off x="2428671" y="48145"/>
                  <a:ext cx="96504" cy="224682"/>
                  <a:chOff x="0" y="0"/>
                  <a:chExt cx="96503" cy="224680"/>
                </a:xfrm>
              </p:grpSpPr>
              <p:sp>
                <p:nvSpPr>
                  <p:cNvPr id="1245" name="Shape 124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6" name="Shape 124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318" name="Group 1318"/>
            <p:cNvGrpSpPr/>
            <p:nvPr/>
          </p:nvGrpSpPr>
          <p:grpSpPr>
            <a:xfrm>
              <a:off x="393038" y="2339888"/>
              <a:ext cx="2573427" cy="577751"/>
              <a:chOff x="0" y="0"/>
              <a:chExt cx="2573426" cy="577749"/>
            </a:xfrm>
          </p:grpSpPr>
          <p:sp>
            <p:nvSpPr>
              <p:cNvPr id="1250" name="Shape 1250"/>
              <p:cNvSpPr/>
              <p:nvPr/>
            </p:nvSpPr>
            <p:spPr>
              <a:xfrm>
                <a:off x="16084" y="16048"/>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1" name="Shape 1251"/>
              <p:cNvSpPr/>
              <p:nvPr/>
            </p:nvSpPr>
            <p:spPr>
              <a:xfrm>
                <a:off x="0" y="417263"/>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2" name="Shape 1252"/>
              <p:cNvSpPr/>
              <p:nvPr/>
            </p:nvSpPr>
            <p:spPr>
              <a:xfrm>
                <a:off x="2139160" y="417263"/>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17" name="Group 1317"/>
              <p:cNvGrpSpPr/>
              <p:nvPr/>
            </p:nvGrpSpPr>
            <p:grpSpPr>
              <a:xfrm>
                <a:off x="0" y="0"/>
                <a:ext cx="2557343" cy="320973"/>
                <a:chOff x="0" y="0"/>
                <a:chExt cx="2557342" cy="320972"/>
              </a:xfrm>
            </p:grpSpPr>
            <p:sp>
              <p:nvSpPr>
                <p:cNvPr id="1253" name="Shape 1253"/>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56" name="Group 1256"/>
                <p:cNvGrpSpPr/>
                <p:nvPr/>
              </p:nvGrpSpPr>
              <p:grpSpPr>
                <a:xfrm>
                  <a:off x="64335" y="48145"/>
                  <a:ext cx="96505" cy="224681"/>
                  <a:chOff x="0" y="0"/>
                  <a:chExt cx="96503" cy="224679"/>
                </a:xfrm>
              </p:grpSpPr>
              <p:sp>
                <p:nvSpPr>
                  <p:cNvPr id="1254" name="Shape 125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5" name="Shape 1255"/>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59" name="Group 1259"/>
                <p:cNvGrpSpPr/>
                <p:nvPr/>
              </p:nvGrpSpPr>
              <p:grpSpPr>
                <a:xfrm>
                  <a:off x="176923" y="48145"/>
                  <a:ext cx="96505" cy="224681"/>
                  <a:chOff x="0" y="0"/>
                  <a:chExt cx="96503" cy="224679"/>
                </a:xfrm>
              </p:grpSpPr>
              <p:sp>
                <p:nvSpPr>
                  <p:cNvPr id="1257" name="Shape 125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8" name="Shape 1258"/>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62" name="Group 1262"/>
                <p:cNvGrpSpPr/>
                <p:nvPr/>
              </p:nvGrpSpPr>
              <p:grpSpPr>
                <a:xfrm>
                  <a:off x="289511" y="48145"/>
                  <a:ext cx="96504" cy="224681"/>
                  <a:chOff x="0" y="0"/>
                  <a:chExt cx="96503" cy="224679"/>
                </a:xfrm>
              </p:grpSpPr>
              <p:sp>
                <p:nvSpPr>
                  <p:cNvPr id="1260" name="Shape 126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1" name="Shape 1261"/>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65" name="Group 1265"/>
                <p:cNvGrpSpPr/>
                <p:nvPr/>
              </p:nvGrpSpPr>
              <p:grpSpPr>
                <a:xfrm>
                  <a:off x="402097" y="48145"/>
                  <a:ext cx="96505" cy="224681"/>
                  <a:chOff x="0" y="0"/>
                  <a:chExt cx="96503" cy="224679"/>
                </a:xfrm>
              </p:grpSpPr>
              <p:sp>
                <p:nvSpPr>
                  <p:cNvPr id="1263" name="Shape 126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4" name="Shape 1264"/>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68" name="Group 1268"/>
                <p:cNvGrpSpPr/>
                <p:nvPr/>
              </p:nvGrpSpPr>
              <p:grpSpPr>
                <a:xfrm>
                  <a:off x="514684" y="48145"/>
                  <a:ext cx="96505" cy="224681"/>
                  <a:chOff x="0" y="0"/>
                  <a:chExt cx="96503" cy="224679"/>
                </a:xfrm>
              </p:grpSpPr>
              <p:sp>
                <p:nvSpPr>
                  <p:cNvPr id="1266" name="Shape 126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7" name="Shape 1267"/>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71" name="Group 1271"/>
                <p:cNvGrpSpPr/>
                <p:nvPr/>
              </p:nvGrpSpPr>
              <p:grpSpPr>
                <a:xfrm>
                  <a:off x="627273" y="48145"/>
                  <a:ext cx="96504" cy="224681"/>
                  <a:chOff x="0" y="0"/>
                  <a:chExt cx="96503" cy="224679"/>
                </a:xfrm>
              </p:grpSpPr>
              <p:sp>
                <p:nvSpPr>
                  <p:cNvPr id="1269" name="Shape 126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70" name="Shape 1270"/>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74" name="Group 1274"/>
                <p:cNvGrpSpPr/>
                <p:nvPr/>
              </p:nvGrpSpPr>
              <p:grpSpPr>
                <a:xfrm>
                  <a:off x="739860" y="48145"/>
                  <a:ext cx="96504" cy="224681"/>
                  <a:chOff x="0" y="0"/>
                  <a:chExt cx="96503" cy="224679"/>
                </a:xfrm>
              </p:grpSpPr>
              <p:sp>
                <p:nvSpPr>
                  <p:cNvPr id="1272" name="Shape 127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73" name="Shape 1273"/>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77" name="Group 1277"/>
                <p:cNvGrpSpPr/>
                <p:nvPr/>
              </p:nvGrpSpPr>
              <p:grpSpPr>
                <a:xfrm>
                  <a:off x="852447" y="48145"/>
                  <a:ext cx="96505" cy="224681"/>
                  <a:chOff x="0" y="0"/>
                  <a:chExt cx="96503" cy="224679"/>
                </a:xfrm>
              </p:grpSpPr>
              <p:sp>
                <p:nvSpPr>
                  <p:cNvPr id="1275" name="Shape 127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76" name="Shape 1276"/>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80" name="Group 1280"/>
                <p:cNvGrpSpPr/>
                <p:nvPr/>
              </p:nvGrpSpPr>
              <p:grpSpPr>
                <a:xfrm>
                  <a:off x="965034" y="48145"/>
                  <a:ext cx="96505" cy="224681"/>
                  <a:chOff x="0" y="0"/>
                  <a:chExt cx="96503" cy="224679"/>
                </a:xfrm>
              </p:grpSpPr>
              <p:sp>
                <p:nvSpPr>
                  <p:cNvPr id="1278" name="Shape 127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79" name="Shape 1279"/>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83" name="Group 1283"/>
                <p:cNvGrpSpPr/>
                <p:nvPr/>
              </p:nvGrpSpPr>
              <p:grpSpPr>
                <a:xfrm>
                  <a:off x="1077622" y="48145"/>
                  <a:ext cx="96505" cy="224681"/>
                  <a:chOff x="0" y="0"/>
                  <a:chExt cx="96503" cy="224679"/>
                </a:xfrm>
              </p:grpSpPr>
              <p:sp>
                <p:nvSpPr>
                  <p:cNvPr id="1281" name="Shape 128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2" name="Shape 1282"/>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86" name="Group 1286"/>
                <p:cNvGrpSpPr/>
                <p:nvPr/>
              </p:nvGrpSpPr>
              <p:grpSpPr>
                <a:xfrm>
                  <a:off x="1190210" y="48145"/>
                  <a:ext cx="96504" cy="224681"/>
                  <a:chOff x="0" y="0"/>
                  <a:chExt cx="96503" cy="224679"/>
                </a:xfrm>
              </p:grpSpPr>
              <p:sp>
                <p:nvSpPr>
                  <p:cNvPr id="1284" name="Shape 128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5" name="Shape 1285"/>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89" name="Group 1289"/>
                <p:cNvGrpSpPr/>
                <p:nvPr/>
              </p:nvGrpSpPr>
              <p:grpSpPr>
                <a:xfrm>
                  <a:off x="1302797" y="48145"/>
                  <a:ext cx="96505" cy="224681"/>
                  <a:chOff x="0" y="0"/>
                  <a:chExt cx="96503" cy="224679"/>
                </a:xfrm>
              </p:grpSpPr>
              <p:sp>
                <p:nvSpPr>
                  <p:cNvPr id="1287" name="Shape 128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8" name="Shape 1288"/>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92" name="Group 1292"/>
                <p:cNvGrpSpPr/>
                <p:nvPr/>
              </p:nvGrpSpPr>
              <p:grpSpPr>
                <a:xfrm>
                  <a:off x="1415384" y="48145"/>
                  <a:ext cx="96505" cy="224681"/>
                  <a:chOff x="0" y="0"/>
                  <a:chExt cx="96503" cy="224679"/>
                </a:xfrm>
              </p:grpSpPr>
              <p:sp>
                <p:nvSpPr>
                  <p:cNvPr id="1290" name="Shape 129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1" name="Shape 1291"/>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95" name="Group 1295"/>
                <p:cNvGrpSpPr/>
                <p:nvPr/>
              </p:nvGrpSpPr>
              <p:grpSpPr>
                <a:xfrm>
                  <a:off x="1527971" y="48145"/>
                  <a:ext cx="96505" cy="224681"/>
                  <a:chOff x="0" y="0"/>
                  <a:chExt cx="96503" cy="224679"/>
                </a:xfrm>
              </p:grpSpPr>
              <p:sp>
                <p:nvSpPr>
                  <p:cNvPr id="1293" name="Shape 129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4" name="Shape 1294"/>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298" name="Group 1298"/>
                <p:cNvGrpSpPr/>
                <p:nvPr/>
              </p:nvGrpSpPr>
              <p:grpSpPr>
                <a:xfrm>
                  <a:off x="1640560" y="48145"/>
                  <a:ext cx="96504" cy="224681"/>
                  <a:chOff x="0" y="0"/>
                  <a:chExt cx="96503" cy="224679"/>
                </a:xfrm>
              </p:grpSpPr>
              <p:sp>
                <p:nvSpPr>
                  <p:cNvPr id="1296" name="Shape 129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7" name="Shape 1297"/>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01" name="Group 1301"/>
                <p:cNvGrpSpPr/>
                <p:nvPr/>
              </p:nvGrpSpPr>
              <p:grpSpPr>
                <a:xfrm>
                  <a:off x="1753147" y="48145"/>
                  <a:ext cx="96504" cy="224681"/>
                  <a:chOff x="0" y="0"/>
                  <a:chExt cx="96503" cy="224679"/>
                </a:xfrm>
              </p:grpSpPr>
              <p:sp>
                <p:nvSpPr>
                  <p:cNvPr id="1299" name="Shape 129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00" name="Shape 1300"/>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04" name="Group 1304"/>
                <p:cNvGrpSpPr/>
                <p:nvPr/>
              </p:nvGrpSpPr>
              <p:grpSpPr>
                <a:xfrm>
                  <a:off x="1865734" y="48145"/>
                  <a:ext cx="96505" cy="224681"/>
                  <a:chOff x="0" y="0"/>
                  <a:chExt cx="96503" cy="224679"/>
                </a:xfrm>
              </p:grpSpPr>
              <p:sp>
                <p:nvSpPr>
                  <p:cNvPr id="1302" name="Shape 130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03" name="Shape 1303"/>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07" name="Group 1307"/>
                <p:cNvGrpSpPr/>
                <p:nvPr/>
              </p:nvGrpSpPr>
              <p:grpSpPr>
                <a:xfrm>
                  <a:off x="1978322" y="48145"/>
                  <a:ext cx="96505" cy="224681"/>
                  <a:chOff x="0" y="0"/>
                  <a:chExt cx="96503" cy="224679"/>
                </a:xfrm>
              </p:grpSpPr>
              <p:sp>
                <p:nvSpPr>
                  <p:cNvPr id="1305" name="Shape 130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06" name="Shape 1306"/>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10" name="Group 1310"/>
                <p:cNvGrpSpPr/>
                <p:nvPr/>
              </p:nvGrpSpPr>
              <p:grpSpPr>
                <a:xfrm>
                  <a:off x="2090909" y="48145"/>
                  <a:ext cx="96505" cy="224681"/>
                  <a:chOff x="0" y="0"/>
                  <a:chExt cx="96503" cy="224679"/>
                </a:xfrm>
              </p:grpSpPr>
              <p:sp>
                <p:nvSpPr>
                  <p:cNvPr id="1308" name="Shape 130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09" name="Shape 1309"/>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13" name="Group 1313"/>
                <p:cNvGrpSpPr/>
                <p:nvPr/>
              </p:nvGrpSpPr>
              <p:grpSpPr>
                <a:xfrm>
                  <a:off x="2203498" y="48145"/>
                  <a:ext cx="96504" cy="224681"/>
                  <a:chOff x="0" y="0"/>
                  <a:chExt cx="96503" cy="224679"/>
                </a:xfrm>
              </p:grpSpPr>
              <p:sp>
                <p:nvSpPr>
                  <p:cNvPr id="1311" name="Shape 131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2" name="Shape 1312"/>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16" name="Group 1316"/>
                <p:cNvGrpSpPr/>
                <p:nvPr/>
              </p:nvGrpSpPr>
              <p:grpSpPr>
                <a:xfrm>
                  <a:off x="2428671" y="48145"/>
                  <a:ext cx="96504" cy="224681"/>
                  <a:chOff x="0" y="0"/>
                  <a:chExt cx="96503" cy="224679"/>
                </a:xfrm>
              </p:grpSpPr>
              <p:sp>
                <p:nvSpPr>
                  <p:cNvPr id="1314" name="Shape 131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5" name="Shape 1315"/>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387" name="Group 1387"/>
            <p:cNvGrpSpPr/>
            <p:nvPr/>
          </p:nvGrpSpPr>
          <p:grpSpPr>
            <a:xfrm>
              <a:off x="2982547" y="1746088"/>
              <a:ext cx="2573428" cy="577752"/>
              <a:chOff x="0" y="0"/>
              <a:chExt cx="2573426" cy="577750"/>
            </a:xfrm>
          </p:grpSpPr>
          <p:sp>
            <p:nvSpPr>
              <p:cNvPr id="1319" name="Shape 1319"/>
              <p:cNvSpPr/>
              <p:nvPr/>
            </p:nvSpPr>
            <p:spPr>
              <a:xfrm>
                <a:off x="16083"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0" name="Shape 1320"/>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1" name="Shape 1321"/>
              <p:cNvSpPr/>
              <p:nvPr/>
            </p:nvSpPr>
            <p:spPr>
              <a:xfrm>
                <a:off x="2139160"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86" name="Group 1386"/>
              <p:cNvGrpSpPr/>
              <p:nvPr/>
            </p:nvGrpSpPr>
            <p:grpSpPr>
              <a:xfrm>
                <a:off x="0" y="0"/>
                <a:ext cx="2557343" cy="320973"/>
                <a:chOff x="0" y="0"/>
                <a:chExt cx="2557342" cy="320972"/>
              </a:xfrm>
            </p:grpSpPr>
            <p:sp>
              <p:nvSpPr>
                <p:cNvPr id="1322" name="Shape 1322"/>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25" name="Group 1325"/>
                <p:cNvGrpSpPr/>
                <p:nvPr/>
              </p:nvGrpSpPr>
              <p:grpSpPr>
                <a:xfrm>
                  <a:off x="64335" y="48145"/>
                  <a:ext cx="96505" cy="224682"/>
                  <a:chOff x="0" y="0"/>
                  <a:chExt cx="96503" cy="224680"/>
                </a:xfrm>
              </p:grpSpPr>
              <p:sp>
                <p:nvSpPr>
                  <p:cNvPr id="1323" name="Shape 132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4" name="Shape 132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28" name="Group 1328"/>
                <p:cNvGrpSpPr/>
                <p:nvPr/>
              </p:nvGrpSpPr>
              <p:grpSpPr>
                <a:xfrm>
                  <a:off x="176923" y="48145"/>
                  <a:ext cx="96504" cy="224682"/>
                  <a:chOff x="0" y="0"/>
                  <a:chExt cx="96503" cy="224680"/>
                </a:xfrm>
              </p:grpSpPr>
              <p:sp>
                <p:nvSpPr>
                  <p:cNvPr id="1326" name="Shape 132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7" name="Shape 132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31" name="Group 1331"/>
                <p:cNvGrpSpPr/>
                <p:nvPr/>
              </p:nvGrpSpPr>
              <p:grpSpPr>
                <a:xfrm>
                  <a:off x="289510" y="48145"/>
                  <a:ext cx="96504" cy="224682"/>
                  <a:chOff x="0" y="0"/>
                  <a:chExt cx="96503" cy="224680"/>
                </a:xfrm>
              </p:grpSpPr>
              <p:sp>
                <p:nvSpPr>
                  <p:cNvPr id="1329" name="Shape 132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0" name="Shape 133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34" name="Group 1334"/>
                <p:cNvGrpSpPr/>
                <p:nvPr/>
              </p:nvGrpSpPr>
              <p:grpSpPr>
                <a:xfrm>
                  <a:off x="402097" y="48145"/>
                  <a:ext cx="96505" cy="224682"/>
                  <a:chOff x="0" y="0"/>
                  <a:chExt cx="96503" cy="224680"/>
                </a:xfrm>
              </p:grpSpPr>
              <p:sp>
                <p:nvSpPr>
                  <p:cNvPr id="1332" name="Shape 133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3" name="Shape 133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37" name="Group 1337"/>
                <p:cNvGrpSpPr/>
                <p:nvPr/>
              </p:nvGrpSpPr>
              <p:grpSpPr>
                <a:xfrm>
                  <a:off x="514685" y="48145"/>
                  <a:ext cx="96505" cy="224682"/>
                  <a:chOff x="0" y="0"/>
                  <a:chExt cx="96503" cy="224680"/>
                </a:xfrm>
              </p:grpSpPr>
              <p:sp>
                <p:nvSpPr>
                  <p:cNvPr id="1335" name="Shape 133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6" name="Shape 133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40" name="Group 1340"/>
                <p:cNvGrpSpPr/>
                <p:nvPr/>
              </p:nvGrpSpPr>
              <p:grpSpPr>
                <a:xfrm>
                  <a:off x="627272" y="48145"/>
                  <a:ext cx="96505" cy="224682"/>
                  <a:chOff x="0" y="0"/>
                  <a:chExt cx="96503" cy="224680"/>
                </a:xfrm>
              </p:grpSpPr>
              <p:sp>
                <p:nvSpPr>
                  <p:cNvPr id="1338" name="Shape 133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9" name="Shape 133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43" name="Group 1343"/>
                <p:cNvGrpSpPr/>
                <p:nvPr/>
              </p:nvGrpSpPr>
              <p:grpSpPr>
                <a:xfrm>
                  <a:off x="739860" y="48145"/>
                  <a:ext cx="96504" cy="224682"/>
                  <a:chOff x="0" y="0"/>
                  <a:chExt cx="96503" cy="224680"/>
                </a:xfrm>
              </p:grpSpPr>
              <p:sp>
                <p:nvSpPr>
                  <p:cNvPr id="1341" name="Shape 134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2" name="Shape 134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46" name="Group 1346"/>
                <p:cNvGrpSpPr/>
                <p:nvPr/>
              </p:nvGrpSpPr>
              <p:grpSpPr>
                <a:xfrm>
                  <a:off x="852447" y="48145"/>
                  <a:ext cx="96505" cy="224682"/>
                  <a:chOff x="0" y="0"/>
                  <a:chExt cx="96503" cy="224680"/>
                </a:xfrm>
              </p:grpSpPr>
              <p:sp>
                <p:nvSpPr>
                  <p:cNvPr id="1344" name="Shape 134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5" name="Shape 134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49" name="Group 1349"/>
                <p:cNvGrpSpPr/>
                <p:nvPr/>
              </p:nvGrpSpPr>
              <p:grpSpPr>
                <a:xfrm>
                  <a:off x="965034" y="48145"/>
                  <a:ext cx="96505" cy="224682"/>
                  <a:chOff x="0" y="0"/>
                  <a:chExt cx="96503" cy="224680"/>
                </a:xfrm>
              </p:grpSpPr>
              <p:sp>
                <p:nvSpPr>
                  <p:cNvPr id="1347" name="Shape 134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8" name="Shape 134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52" name="Group 1352"/>
                <p:cNvGrpSpPr/>
                <p:nvPr/>
              </p:nvGrpSpPr>
              <p:grpSpPr>
                <a:xfrm>
                  <a:off x="1077621" y="48145"/>
                  <a:ext cx="96505" cy="224682"/>
                  <a:chOff x="0" y="0"/>
                  <a:chExt cx="96503" cy="224680"/>
                </a:xfrm>
              </p:grpSpPr>
              <p:sp>
                <p:nvSpPr>
                  <p:cNvPr id="1350" name="Shape 135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1" name="Shape 135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55" name="Group 1355"/>
                <p:cNvGrpSpPr/>
                <p:nvPr/>
              </p:nvGrpSpPr>
              <p:grpSpPr>
                <a:xfrm>
                  <a:off x="1190210" y="48145"/>
                  <a:ext cx="96504" cy="224682"/>
                  <a:chOff x="0" y="0"/>
                  <a:chExt cx="96503" cy="224680"/>
                </a:xfrm>
              </p:grpSpPr>
              <p:sp>
                <p:nvSpPr>
                  <p:cNvPr id="1353" name="Shape 135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4" name="Shape 135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58" name="Group 1358"/>
                <p:cNvGrpSpPr/>
                <p:nvPr/>
              </p:nvGrpSpPr>
              <p:grpSpPr>
                <a:xfrm>
                  <a:off x="1302797" y="48145"/>
                  <a:ext cx="96504" cy="224682"/>
                  <a:chOff x="0" y="0"/>
                  <a:chExt cx="96503" cy="224680"/>
                </a:xfrm>
              </p:grpSpPr>
              <p:sp>
                <p:nvSpPr>
                  <p:cNvPr id="1356" name="Shape 135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7" name="Shape 135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61" name="Group 1361"/>
                <p:cNvGrpSpPr/>
                <p:nvPr/>
              </p:nvGrpSpPr>
              <p:grpSpPr>
                <a:xfrm>
                  <a:off x="1415384" y="48145"/>
                  <a:ext cx="96504" cy="224682"/>
                  <a:chOff x="0" y="0"/>
                  <a:chExt cx="96503" cy="224680"/>
                </a:xfrm>
              </p:grpSpPr>
              <p:sp>
                <p:nvSpPr>
                  <p:cNvPr id="1359" name="Shape 135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0" name="Shape 136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64" name="Group 1364"/>
                <p:cNvGrpSpPr/>
                <p:nvPr/>
              </p:nvGrpSpPr>
              <p:grpSpPr>
                <a:xfrm>
                  <a:off x="1527971" y="48145"/>
                  <a:ext cx="96505" cy="224682"/>
                  <a:chOff x="0" y="0"/>
                  <a:chExt cx="96503" cy="224680"/>
                </a:xfrm>
              </p:grpSpPr>
              <p:sp>
                <p:nvSpPr>
                  <p:cNvPr id="1362" name="Shape 136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3" name="Shape 136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67" name="Group 1367"/>
                <p:cNvGrpSpPr/>
                <p:nvPr/>
              </p:nvGrpSpPr>
              <p:grpSpPr>
                <a:xfrm>
                  <a:off x="1640559" y="48145"/>
                  <a:ext cx="96505" cy="224682"/>
                  <a:chOff x="0" y="0"/>
                  <a:chExt cx="96503" cy="224680"/>
                </a:xfrm>
              </p:grpSpPr>
              <p:sp>
                <p:nvSpPr>
                  <p:cNvPr id="1365" name="Shape 136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6" name="Shape 136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70" name="Group 1370"/>
                <p:cNvGrpSpPr/>
                <p:nvPr/>
              </p:nvGrpSpPr>
              <p:grpSpPr>
                <a:xfrm>
                  <a:off x="1753146" y="48145"/>
                  <a:ext cx="96504" cy="224682"/>
                  <a:chOff x="0" y="0"/>
                  <a:chExt cx="96503" cy="224680"/>
                </a:xfrm>
              </p:grpSpPr>
              <p:sp>
                <p:nvSpPr>
                  <p:cNvPr id="1368" name="Shape 136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9" name="Shape 136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73" name="Group 1373"/>
                <p:cNvGrpSpPr/>
                <p:nvPr/>
              </p:nvGrpSpPr>
              <p:grpSpPr>
                <a:xfrm>
                  <a:off x="1865734" y="48145"/>
                  <a:ext cx="96504" cy="224682"/>
                  <a:chOff x="0" y="0"/>
                  <a:chExt cx="96503" cy="224680"/>
                </a:xfrm>
              </p:grpSpPr>
              <p:sp>
                <p:nvSpPr>
                  <p:cNvPr id="1371" name="Shape 137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72" name="Shape 137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76" name="Group 1376"/>
                <p:cNvGrpSpPr/>
                <p:nvPr/>
              </p:nvGrpSpPr>
              <p:grpSpPr>
                <a:xfrm>
                  <a:off x="1978321" y="48145"/>
                  <a:ext cx="96505" cy="224682"/>
                  <a:chOff x="0" y="0"/>
                  <a:chExt cx="96503" cy="224680"/>
                </a:xfrm>
              </p:grpSpPr>
              <p:sp>
                <p:nvSpPr>
                  <p:cNvPr id="1374" name="Shape 137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75" name="Shape 137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79" name="Group 1379"/>
                <p:cNvGrpSpPr/>
                <p:nvPr/>
              </p:nvGrpSpPr>
              <p:grpSpPr>
                <a:xfrm>
                  <a:off x="2090908" y="48145"/>
                  <a:ext cx="96505" cy="224682"/>
                  <a:chOff x="0" y="0"/>
                  <a:chExt cx="96503" cy="224680"/>
                </a:xfrm>
              </p:grpSpPr>
              <p:sp>
                <p:nvSpPr>
                  <p:cNvPr id="1377" name="Shape 137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78" name="Shape 137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82" name="Group 1382"/>
                <p:cNvGrpSpPr/>
                <p:nvPr/>
              </p:nvGrpSpPr>
              <p:grpSpPr>
                <a:xfrm>
                  <a:off x="2203497" y="48145"/>
                  <a:ext cx="96504" cy="224682"/>
                  <a:chOff x="0" y="0"/>
                  <a:chExt cx="96503" cy="224680"/>
                </a:xfrm>
              </p:grpSpPr>
              <p:sp>
                <p:nvSpPr>
                  <p:cNvPr id="1380" name="Shape 138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81" name="Shape 138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85" name="Group 1385"/>
                <p:cNvGrpSpPr/>
                <p:nvPr/>
              </p:nvGrpSpPr>
              <p:grpSpPr>
                <a:xfrm>
                  <a:off x="2428671" y="48145"/>
                  <a:ext cx="96504" cy="224682"/>
                  <a:chOff x="0" y="0"/>
                  <a:chExt cx="96503" cy="224680"/>
                </a:xfrm>
              </p:grpSpPr>
              <p:sp>
                <p:nvSpPr>
                  <p:cNvPr id="1383" name="Shape 138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84" name="Shape 138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456" name="Group 1456"/>
            <p:cNvGrpSpPr/>
            <p:nvPr/>
          </p:nvGrpSpPr>
          <p:grpSpPr>
            <a:xfrm>
              <a:off x="2982547" y="2339888"/>
              <a:ext cx="2573428" cy="577751"/>
              <a:chOff x="0" y="0"/>
              <a:chExt cx="2573426" cy="577749"/>
            </a:xfrm>
          </p:grpSpPr>
          <p:sp>
            <p:nvSpPr>
              <p:cNvPr id="1388" name="Shape 1388"/>
              <p:cNvSpPr/>
              <p:nvPr/>
            </p:nvSpPr>
            <p:spPr>
              <a:xfrm>
                <a:off x="16083" y="16048"/>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89" name="Shape 1389"/>
              <p:cNvSpPr/>
              <p:nvPr/>
            </p:nvSpPr>
            <p:spPr>
              <a:xfrm>
                <a:off x="0" y="417263"/>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90" name="Shape 1390"/>
              <p:cNvSpPr/>
              <p:nvPr/>
            </p:nvSpPr>
            <p:spPr>
              <a:xfrm>
                <a:off x="2139160" y="417263"/>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55" name="Group 1455"/>
              <p:cNvGrpSpPr/>
              <p:nvPr/>
            </p:nvGrpSpPr>
            <p:grpSpPr>
              <a:xfrm>
                <a:off x="0" y="0"/>
                <a:ext cx="2557343" cy="320973"/>
                <a:chOff x="0" y="0"/>
                <a:chExt cx="2557342" cy="320972"/>
              </a:xfrm>
            </p:grpSpPr>
            <p:sp>
              <p:nvSpPr>
                <p:cNvPr id="1391" name="Shape 1391"/>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94" name="Group 1394"/>
                <p:cNvGrpSpPr/>
                <p:nvPr/>
              </p:nvGrpSpPr>
              <p:grpSpPr>
                <a:xfrm>
                  <a:off x="64335" y="48145"/>
                  <a:ext cx="96505" cy="224681"/>
                  <a:chOff x="0" y="0"/>
                  <a:chExt cx="96503" cy="224679"/>
                </a:xfrm>
              </p:grpSpPr>
              <p:sp>
                <p:nvSpPr>
                  <p:cNvPr id="1392" name="Shape 139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93" name="Shape 1393"/>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97" name="Group 1397"/>
                <p:cNvGrpSpPr/>
                <p:nvPr/>
              </p:nvGrpSpPr>
              <p:grpSpPr>
                <a:xfrm>
                  <a:off x="176923" y="48145"/>
                  <a:ext cx="96504" cy="224681"/>
                  <a:chOff x="0" y="0"/>
                  <a:chExt cx="96503" cy="224679"/>
                </a:xfrm>
              </p:grpSpPr>
              <p:sp>
                <p:nvSpPr>
                  <p:cNvPr id="1395" name="Shape 139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96" name="Shape 1396"/>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00" name="Group 1400"/>
                <p:cNvGrpSpPr/>
                <p:nvPr/>
              </p:nvGrpSpPr>
              <p:grpSpPr>
                <a:xfrm>
                  <a:off x="289510" y="48145"/>
                  <a:ext cx="96504" cy="224681"/>
                  <a:chOff x="0" y="0"/>
                  <a:chExt cx="96503" cy="224679"/>
                </a:xfrm>
              </p:grpSpPr>
              <p:sp>
                <p:nvSpPr>
                  <p:cNvPr id="1398" name="Shape 139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99" name="Shape 1399"/>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03" name="Group 1403"/>
                <p:cNvGrpSpPr/>
                <p:nvPr/>
              </p:nvGrpSpPr>
              <p:grpSpPr>
                <a:xfrm>
                  <a:off x="402097" y="48145"/>
                  <a:ext cx="96505" cy="224681"/>
                  <a:chOff x="0" y="0"/>
                  <a:chExt cx="96503" cy="224679"/>
                </a:xfrm>
              </p:grpSpPr>
              <p:sp>
                <p:nvSpPr>
                  <p:cNvPr id="1401" name="Shape 140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2" name="Shape 1402"/>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06" name="Group 1406"/>
                <p:cNvGrpSpPr/>
                <p:nvPr/>
              </p:nvGrpSpPr>
              <p:grpSpPr>
                <a:xfrm>
                  <a:off x="514685" y="48145"/>
                  <a:ext cx="96505" cy="224681"/>
                  <a:chOff x="0" y="0"/>
                  <a:chExt cx="96503" cy="224679"/>
                </a:xfrm>
              </p:grpSpPr>
              <p:sp>
                <p:nvSpPr>
                  <p:cNvPr id="1404" name="Shape 140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5" name="Shape 1405"/>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09" name="Group 1409"/>
                <p:cNvGrpSpPr/>
                <p:nvPr/>
              </p:nvGrpSpPr>
              <p:grpSpPr>
                <a:xfrm>
                  <a:off x="627272" y="48145"/>
                  <a:ext cx="96505" cy="224681"/>
                  <a:chOff x="0" y="0"/>
                  <a:chExt cx="96503" cy="224679"/>
                </a:xfrm>
              </p:grpSpPr>
              <p:sp>
                <p:nvSpPr>
                  <p:cNvPr id="1407" name="Shape 140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8" name="Shape 1408"/>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12" name="Group 1412"/>
                <p:cNvGrpSpPr/>
                <p:nvPr/>
              </p:nvGrpSpPr>
              <p:grpSpPr>
                <a:xfrm>
                  <a:off x="739860" y="48145"/>
                  <a:ext cx="96504" cy="224681"/>
                  <a:chOff x="0" y="0"/>
                  <a:chExt cx="96503" cy="224679"/>
                </a:xfrm>
              </p:grpSpPr>
              <p:sp>
                <p:nvSpPr>
                  <p:cNvPr id="1410" name="Shape 141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1" name="Shape 1411"/>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15" name="Group 1415"/>
                <p:cNvGrpSpPr/>
                <p:nvPr/>
              </p:nvGrpSpPr>
              <p:grpSpPr>
                <a:xfrm>
                  <a:off x="852447" y="48145"/>
                  <a:ext cx="96505" cy="224681"/>
                  <a:chOff x="0" y="0"/>
                  <a:chExt cx="96503" cy="224679"/>
                </a:xfrm>
              </p:grpSpPr>
              <p:sp>
                <p:nvSpPr>
                  <p:cNvPr id="1413" name="Shape 141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4" name="Shape 1414"/>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18" name="Group 1418"/>
                <p:cNvGrpSpPr/>
                <p:nvPr/>
              </p:nvGrpSpPr>
              <p:grpSpPr>
                <a:xfrm>
                  <a:off x="965034" y="48145"/>
                  <a:ext cx="96505" cy="224681"/>
                  <a:chOff x="0" y="0"/>
                  <a:chExt cx="96503" cy="224679"/>
                </a:xfrm>
              </p:grpSpPr>
              <p:sp>
                <p:nvSpPr>
                  <p:cNvPr id="1416" name="Shape 141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7" name="Shape 1417"/>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21" name="Group 1421"/>
                <p:cNvGrpSpPr/>
                <p:nvPr/>
              </p:nvGrpSpPr>
              <p:grpSpPr>
                <a:xfrm>
                  <a:off x="1077621" y="48145"/>
                  <a:ext cx="96505" cy="224681"/>
                  <a:chOff x="0" y="0"/>
                  <a:chExt cx="96503" cy="224679"/>
                </a:xfrm>
              </p:grpSpPr>
              <p:sp>
                <p:nvSpPr>
                  <p:cNvPr id="1419" name="Shape 141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0" name="Shape 1420"/>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24" name="Group 1424"/>
                <p:cNvGrpSpPr/>
                <p:nvPr/>
              </p:nvGrpSpPr>
              <p:grpSpPr>
                <a:xfrm>
                  <a:off x="1190210" y="48145"/>
                  <a:ext cx="96504" cy="224681"/>
                  <a:chOff x="0" y="0"/>
                  <a:chExt cx="96503" cy="224679"/>
                </a:xfrm>
              </p:grpSpPr>
              <p:sp>
                <p:nvSpPr>
                  <p:cNvPr id="1422" name="Shape 142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3" name="Shape 1423"/>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27" name="Group 1427"/>
                <p:cNvGrpSpPr/>
                <p:nvPr/>
              </p:nvGrpSpPr>
              <p:grpSpPr>
                <a:xfrm>
                  <a:off x="1302797" y="48145"/>
                  <a:ext cx="96504" cy="224681"/>
                  <a:chOff x="0" y="0"/>
                  <a:chExt cx="96503" cy="224679"/>
                </a:xfrm>
              </p:grpSpPr>
              <p:sp>
                <p:nvSpPr>
                  <p:cNvPr id="1425" name="Shape 142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6" name="Shape 1426"/>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30" name="Group 1430"/>
                <p:cNvGrpSpPr/>
                <p:nvPr/>
              </p:nvGrpSpPr>
              <p:grpSpPr>
                <a:xfrm>
                  <a:off x="1415384" y="48145"/>
                  <a:ext cx="96504" cy="224681"/>
                  <a:chOff x="0" y="0"/>
                  <a:chExt cx="96503" cy="224679"/>
                </a:xfrm>
              </p:grpSpPr>
              <p:sp>
                <p:nvSpPr>
                  <p:cNvPr id="1428" name="Shape 142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9" name="Shape 1429"/>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33" name="Group 1433"/>
                <p:cNvGrpSpPr/>
                <p:nvPr/>
              </p:nvGrpSpPr>
              <p:grpSpPr>
                <a:xfrm>
                  <a:off x="1527971" y="48145"/>
                  <a:ext cx="96505" cy="224681"/>
                  <a:chOff x="0" y="0"/>
                  <a:chExt cx="96503" cy="224679"/>
                </a:xfrm>
              </p:grpSpPr>
              <p:sp>
                <p:nvSpPr>
                  <p:cNvPr id="1431" name="Shape 143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32" name="Shape 1432"/>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36" name="Group 1436"/>
                <p:cNvGrpSpPr/>
                <p:nvPr/>
              </p:nvGrpSpPr>
              <p:grpSpPr>
                <a:xfrm>
                  <a:off x="1640559" y="48145"/>
                  <a:ext cx="96505" cy="224681"/>
                  <a:chOff x="0" y="0"/>
                  <a:chExt cx="96503" cy="224679"/>
                </a:xfrm>
              </p:grpSpPr>
              <p:sp>
                <p:nvSpPr>
                  <p:cNvPr id="1434" name="Shape 143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35" name="Shape 1435"/>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39" name="Group 1439"/>
                <p:cNvGrpSpPr/>
                <p:nvPr/>
              </p:nvGrpSpPr>
              <p:grpSpPr>
                <a:xfrm>
                  <a:off x="1753146" y="48145"/>
                  <a:ext cx="96504" cy="224681"/>
                  <a:chOff x="0" y="0"/>
                  <a:chExt cx="96503" cy="224679"/>
                </a:xfrm>
              </p:grpSpPr>
              <p:sp>
                <p:nvSpPr>
                  <p:cNvPr id="1437" name="Shape 143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38" name="Shape 1438"/>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42" name="Group 1442"/>
                <p:cNvGrpSpPr/>
                <p:nvPr/>
              </p:nvGrpSpPr>
              <p:grpSpPr>
                <a:xfrm>
                  <a:off x="1865734" y="48145"/>
                  <a:ext cx="96504" cy="224681"/>
                  <a:chOff x="0" y="0"/>
                  <a:chExt cx="96503" cy="224679"/>
                </a:xfrm>
              </p:grpSpPr>
              <p:sp>
                <p:nvSpPr>
                  <p:cNvPr id="1440" name="Shape 144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1" name="Shape 1441"/>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45" name="Group 1445"/>
                <p:cNvGrpSpPr/>
                <p:nvPr/>
              </p:nvGrpSpPr>
              <p:grpSpPr>
                <a:xfrm>
                  <a:off x="1978321" y="48145"/>
                  <a:ext cx="96505" cy="224681"/>
                  <a:chOff x="0" y="0"/>
                  <a:chExt cx="96503" cy="224679"/>
                </a:xfrm>
              </p:grpSpPr>
              <p:sp>
                <p:nvSpPr>
                  <p:cNvPr id="1443" name="Shape 144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4" name="Shape 1444"/>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48" name="Group 1448"/>
                <p:cNvGrpSpPr/>
                <p:nvPr/>
              </p:nvGrpSpPr>
              <p:grpSpPr>
                <a:xfrm>
                  <a:off x="2090908" y="48145"/>
                  <a:ext cx="96505" cy="224681"/>
                  <a:chOff x="0" y="0"/>
                  <a:chExt cx="96503" cy="224679"/>
                </a:xfrm>
              </p:grpSpPr>
              <p:sp>
                <p:nvSpPr>
                  <p:cNvPr id="1446" name="Shape 144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7" name="Shape 1447"/>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51" name="Group 1451"/>
                <p:cNvGrpSpPr/>
                <p:nvPr/>
              </p:nvGrpSpPr>
              <p:grpSpPr>
                <a:xfrm>
                  <a:off x="2203497" y="48145"/>
                  <a:ext cx="96504" cy="224681"/>
                  <a:chOff x="0" y="0"/>
                  <a:chExt cx="96503" cy="224679"/>
                </a:xfrm>
              </p:grpSpPr>
              <p:sp>
                <p:nvSpPr>
                  <p:cNvPr id="1449" name="Shape 144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0" name="Shape 1450"/>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54" name="Group 1454"/>
                <p:cNvGrpSpPr/>
                <p:nvPr/>
              </p:nvGrpSpPr>
              <p:grpSpPr>
                <a:xfrm>
                  <a:off x="2428671" y="48145"/>
                  <a:ext cx="96504" cy="224681"/>
                  <a:chOff x="0" y="0"/>
                  <a:chExt cx="96503" cy="224679"/>
                </a:xfrm>
              </p:grpSpPr>
              <p:sp>
                <p:nvSpPr>
                  <p:cNvPr id="1452" name="Shape 145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3" name="Shape 1453"/>
                  <p:cNvSpPr/>
                  <p:nvPr/>
                </p:nvSpPr>
                <p:spPr>
                  <a:xfrm>
                    <a:off x="0" y="128388"/>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664" name="Group 1664"/>
            <p:cNvGrpSpPr/>
            <p:nvPr/>
          </p:nvGrpSpPr>
          <p:grpSpPr>
            <a:xfrm>
              <a:off x="5572057" y="1156171"/>
              <a:ext cx="2573428" cy="1761467"/>
              <a:chOff x="0" y="0"/>
              <a:chExt cx="2573427" cy="1761465"/>
            </a:xfrm>
          </p:grpSpPr>
          <p:grpSp>
            <p:nvGrpSpPr>
              <p:cNvPr id="1525" name="Group 1525"/>
              <p:cNvGrpSpPr/>
              <p:nvPr/>
            </p:nvGrpSpPr>
            <p:grpSpPr>
              <a:xfrm>
                <a:off x="0" y="0"/>
                <a:ext cx="2573428" cy="573869"/>
                <a:chOff x="0" y="0"/>
                <a:chExt cx="2573427" cy="573868"/>
              </a:xfrm>
            </p:grpSpPr>
            <p:sp>
              <p:nvSpPr>
                <p:cNvPr id="1457" name="Shape 1457"/>
                <p:cNvSpPr/>
                <p:nvPr/>
              </p:nvSpPr>
              <p:spPr>
                <a:xfrm>
                  <a:off x="16083" y="12167"/>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8" name="Shape 1458"/>
                <p:cNvSpPr/>
                <p:nvPr/>
              </p:nvSpPr>
              <p:spPr>
                <a:xfrm>
                  <a:off x="0" y="413382"/>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9" name="Shape 1459"/>
                <p:cNvSpPr/>
                <p:nvPr/>
              </p:nvSpPr>
              <p:spPr>
                <a:xfrm>
                  <a:off x="2139161" y="413382"/>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24" name="Group 1524"/>
                <p:cNvGrpSpPr/>
                <p:nvPr/>
              </p:nvGrpSpPr>
              <p:grpSpPr>
                <a:xfrm>
                  <a:off x="0" y="0"/>
                  <a:ext cx="2557343" cy="320973"/>
                  <a:chOff x="0" y="0"/>
                  <a:chExt cx="2557342" cy="320972"/>
                </a:xfrm>
              </p:grpSpPr>
              <p:sp>
                <p:nvSpPr>
                  <p:cNvPr id="1460" name="Shape 1460"/>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63" name="Group 1463"/>
                  <p:cNvGrpSpPr/>
                  <p:nvPr/>
                </p:nvGrpSpPr>
                <p:grpSpPr>
                  <a:xfrm>
                    <a:off x="64335" y="44263"/>
                    <a:ext cx="96505" cy="224682"/>
                    <a:chOff x="0" y="0"/>
                    <a:chExt cx="96503" cy="224680"/>
                  </a:xfrm>
                </p:grpSpPr>
                <p:sp>
                  <p:nvSpPr>
                    <p:cNvPr id="1461" name="Shape 146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2" name="Shape 146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66" name="Group 1466"/>
                  <p:cNvGrpSpPr/>
                  <p:nvPr/>
                </p:nvGrpSpPr>
                <p:grpSpPr>
                  <a:xfrm>
                    <a:off x="176923" y="44263"/>
                    <a:ext cx="96504" cy="224682"/>
                    <a:chOff x="0" y="0"/>
                    <a:chExt cx="96503" cy="224680"/>
                  </a:xfrm>
                </p:grpSpPr>
                <p:sp>
                  <p:nvSpPr>
                    <p:cNvPr id="1464" name="Shape 146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5" name="Shape 146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69" name="Group 1469"/>
                  <p:cNvGrpSpPr/>
                  <p:nvPr/>
                </p:nvGrpSpPr>
                <p:grpSpPr>
                  <a:xfrm>
                    <a:off x="289510" y="44263"/>
                    <a:ext cx="96504" cy="224682"/>
                    <a:chOff x="0" y="0"/>
                    <a:chExt cx="96503" cy="224680"/>
                  </a:xfrm>
                </p:grpSpPr>
                <p:sp>
                  <p:nvSpPr>
                    <p:cNvPr id="1467" name="Shape 146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8" name="Shape 146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72" name="Group 1472"/>
                  <p:cNvGrpSpPr/>
                  <p:nvPr/>
                </p:nvGrpSpPr>
                <p:grpSpPr>
                  <a:xfrm>
                    <a:off x="402097" y="44263"/>
                    <a:ext cx="96505" cy="224682"/>
                    <a:chOff x="0" y="0"/>
                    <a:chExt cx="96503" cy="224680"/>
                  </a:xfrm>
                </p:grpSpPr>
                <p:sp>
                  <p:nvSpPr>
                    <p:cNvPr id="1470" name="Shape 147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1" name="Shape 147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75" name="Group 1475"/>
                  <p:cNvGrpSpPr/>
                  <p:nvPr/>
                </p:nvGrpSpPr>
                <p:grpSpPr>
                  <a:xfrm>
                    <a:off x="514685" y="44263"/>
                    <a:ext cx="96505" cy="224682"/>
                    <a:chOff x="0" y="0"/>
                    <a:chExt cx="96503" cy="224680"/>
                  </a:xfrm>
                </p:grpSpPr>
                <p:sp>
                  <p:nvSpPr>
                    <p:cNvPr id="1473" name="Shape 147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4" name="Shape 147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78" name="Group 1478"/>
                  <p:cNvGrpSpPr/>
                  <p:nvPr/>
                </p:nvGrpSpPr>
                <p:grpSpPr>
                  <a:xfrm>
                    <a:off x="627272" y="44263"/>
                    <a:ext cx="96505" cy="224682"/>
                    <a:chOff x="0" y="0"/>
                    <a:chExt cx="96503" cy="224680"/>
                  </a:xfrm>
                </p:grpSpPr>
                <p:sp>
                  <p:nvSpPr>
                    <p:cNvPr id="1476" name="Shape 147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7" name="Shape 147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81" name="Group 1481"/>
                  <p:cNvGrpSpPr/>
                  <p:nvPr/>
                </p:nvGrpSpPr>
                <p:grpSpPr>
                  <a:xfrm>
                    <a:off x="739860" y="44263"/>
                    <a:ext cx="96504" cy="224682"/>
                    <a:chOff x="0" y="0"/>
                    <a:chExt cx="96503" cy="224680"/>
                  </a:xfrm>
                </p:grpSpPr>
                <p:sp>
                  <p:nvSpPr>
                    <p:cNvPr id="1479" name="Shape 147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0" name="Shape 148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84" name="Group 1484"/>
                  <p:cNvGrpSpPr/>
                  <p:nvPr/>
                </p:nvGrpSpPr>
                <p:grpSpPr>
                  <a:xfrm>
                    <a:off x="852447" y="44263"/>
                    <a:ext cx="96505" cy="224682"/>
                    <a:chOff x="0" y="0"/>
                    <a:chExt cx="96503" cy="224680"/>
                  </a:xfrm>
                </p:grpSpPr>
                <p:sp>
                  <p:nvSpPr>
                    <p:cNvPr id="1482" name="Shape 148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3" name="Shape 148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87" name="Group 1487"/>
                  <p:cNvGrpSpPr/>
                  <p:nvPr/>
                </p:nvGrpSpPr>
                <p:grpSpPr>
                  <a:xfrm>
                    <a:off x="966538" y="44263"/>
                    <a:ext cx="96505" cy="224682"/>
                    <a:chOff x="0" y="0"/>
                    <a:chExt cx="96503" cy="224680"/>
                  </a:xfrm>
                </p:grpSpPr>
                <p:sp>
                  <p:nvSpPr>
                    <p:cNvPr id="1485" name="Shape 148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6" name="Shape 148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90" name="Group 1490"/>
                  <p:cNvGrpSpPr/>
                  <p:nvPr/>
                </p:nvGrpSpPr>
                <p:grpSpPr>
                  <a:xfrm>
                    <a:off x="1077621" y="44263"/>
                    <a:ext cx="96505" cy="224682"/>
                    <a:chOff x="0" y="0"/>
                    <a:chExt cx="96503" cy="224680"/>
                  </a:xfrm>
                </p:grpSpPr>
                <p:sp>
                  <p:nvSpPr>
                    <p:cNvPr id="1488" name="Shape 148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9" name="Shape 148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93" name="Group 1493"/>
                  <p:cNvGrpSpPr/>
                  <p:nvPr/>
                </p:nvGrpSpPr>
                <p:grpSpPr>
                  <a:xfrm>
                    <a:off x="1190210" y="44263"/>
                    <a:ext cx="96504" cy="224682"/>
                    <a:chOff x="0" y="0"/>
                    <a:chExt cx="96503" cy="224680"/>
                  </a:xfrm>
                </p:grpSpPr>
                <p:sp>
                  <p:nvSpPr>
                    <p:cNvPr id="1491" name="Shape 149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2" name="Shape 149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96" name="Group 1496"/>
                  <p:cNvGrpSpPr/>
                  <p:nvPr/>
                </p:nvGrpSpPr>
                <p:grpSpPr>
                  <a:xfrm>
                    <a:off x="1302797" y="44263"/>
                    <a:ext cx="96504" cy="224682"/>
                    <a:chOff x="0" y="0"/>
                    <a:chExt cx="96503" cy="224680"/>
                  </a:xfrm>
                </p:grpSpPr>
                <p:sp>
                  <p:nvSpPr>
                    <p:cNvPr id="1494" name="Shape 149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5" name="Shape 149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99" name="Group 1499"/>
                  <p:cNvGrpSpPr/>
                  <p:nvPr/>
                </p:nvGrpSpPr>
                <p:grpSpPr>
                  <a:xfrm>
                    <a:off x="1415382" y="44263"/>
                    <a:ext cx="96505" cy="224682"/>
                    <a:chOff x="0" y="0"/>
                    <a:chExt cx="96503" cy="224680"/>
                  </a:xfrm>
                </p:grpSpPr>
                <p:sp>
                  <p:nvSpPr>
                    <p:cNvPr id="1497" name="Shape 149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8" name="Shape 149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02" name="Group 1502"/>
                  <p:cNvGrpSpPr/>
                  <p:nvPr/>
                </p:nvGrpSpPr>
                <p:grpSpPr>
                  <a:xfrm>
                    <a:off x="1527971" y="44263"/>
                    <a:ext cx="96504" cy="224682"/>
                    <a:chOff x="0" y="0"/>
                    <a:chExt cx="96503" cy="224680"/>
                  </a:xfrm>
                </p:grpSpPr>
                <p:sp>
                  <p:nvSpPr>
                    <p:cNvPr id="1500" name="Shape 150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1" name="Shape 150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05" name="Group 1505"/>
                  <p:cNvGrpSpPr/>
                  <p:nvPr/>
                </p:nvGrpSpPr>
                <p:grpSpPr>
                  <a:xfrm>
                    <a:off x="1640559" y="44263"/>
                    <a:ext cx="96505" cy="224682"/>
                    <a:chOff x="0" y="0"/>
                    <a:chExt cx="96503" cy="224680"/>
                  </a:xfrm>
                </p:grpSpPr>
                <p:sp>
                  <p:nvSpPr>
                    <p:cNvPr id="1503" name="Shape 150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4" name="Shape 150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08" name="Group 1508"/>
                  <p:cNvGrpSpPr/>
                  <p:nvPr/>
                </p:nvGrpSpPr>
                <p:grpSpPr>
                  <a:xfrm>
                    <a:off x="1753146" y="44263"/>
                    <a:ext cx="96504" cy="224682"/>
                    <a:chOff x="0" y="0"/>
                    <a:chExt cx="96503" cy="224680"/>
                  </a:xfrm>
                </p:grpSpPr>
                <p:sp>
                  <p:nvSpPr>
                    <p:cNvPr id="1506" name="Shape 150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7" name="Shape 150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11" name="Group 1511"/>
                  <p:cNvGrpSpPr/>
                  <p:nvPr/>
                </p:nvGrpSpPr>
                <p:grpSpPr>
                  <a:xfrm>
                    <a:off x="1865733" y="44263"/>
                    <a:ext cx="96504" cy="224682"/>
                    <a:chOff x="0" y="0"/>
                    <a:chExt cx="96503" cy="224680"/>
                  </a:xfrm>
                </p:grpSpPr>
                <p:sp>
                  <p:nvSpPr>
                    <p:cNvPr id="1509" name="Shape 150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10" name="Shape 151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14" name="Group 1514"/>
                  <p:cNvGrpSpPr/>
                  <p:nvPr/>
                </p:nvGrpSpPr>
                <p:grpSpPr>
                  <a:xfrm>
                    <a:off x="1978321" y="44263"/>
                    <a:ext cx="96505" cy="224682"/>
                    <a:chOff x="0" y="0"/>
                    <a:chExt cx="96503" cy="224680"/>
                  </a:xfrm>
                </p:grpSpPr>
                <p:sp>
                  <p:nvSpPr>
                    <p:cNvPr id="1512" name="Shape 151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13" name="Shape 151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17" name="Group 1517"/>
                  <p:cNvGrpSpPr/>
                  <p:nvPr/>
                </p:nvGrpSpPr>
                <p:grpSpPr>
                  <a:xfrm>
                    <a:off x="2090910" y="44263"/>
                    <a:ext cx="96504" cy="224682"/>
                    <a:chOff x="0" y="0"/>
                    <a:chExt cx="96503" cy="224680"/>
                  </a:xfrm>
                </p:grpSpPr>
                <p:sp>
                  <p:nvSpPr>
                    <p:cNvPr id="1515" name="Shape 151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16" name="Shape 151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20" name="Group 1520"/>
                  <p:cNvGrpSpPr/>
                  <p:nvPr/>
                </p:nvGrpSpPr>
                <p:grpSpPr>
                  <a:xfrm>
                    <a:off x="2203497" y="44263"/>
                    <a:ext cx="96504" cy="224682"/>
                    <a:chOff x="0" y="0"/>
                    <a:chExt cx="96503" cy="224680"/>
                  </a:xfrm>
                </p:grpSpPr>
                <p:sp>
                  <p:nvSpPr>
                    <p:cNvPr id="1518" name="Shape 151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19" name="Shape 151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23" name="Group 1523"/>
                  <p:cNvGrpSpPr/>
                  <p:nvPr/>
                </p:nvGrpSpPr>
                <p:grpSpPr>
                  <a:xfrm>
                    <a:off x="2428671" y="44263"/>
                    <a:ext cx="96504" cy="224682"/>
                    <a:chOff x="0" y="0"/>
                    <a:chExt cx="96503" cy="224680"/>
                  </a:xfrm>
                </p:grpSpPr>
                <p:sp>
                  <p:nvSpPr>
                    <p:cNvPr id="1521" name="Shape 152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2" name="Shape 152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594" name="Group 1594"/>
              <p:cNvGrpSpPr/>
              <p:nvPr/>
            </p:nvGrpSpPr>
            <p:grpSpPr>
              <a:xfrm>
                <a:off x="0" y="589916"/>
                <a:ext cx="2573428" cy="577752"/>
                <a:chOff x="0" y="0"/>
                <a:chExt cx="2573427" cy="577750"/>
              </a:xfrm>
            </p:grpSpPr>
            <p:sp>
              <p:nvSpPr>
                <p:cNvPr id="1526" name="Shape 1526"/>
                <p:cNvSpPr/>
                <p:nvPr/>
              </p:nvSpPr>
              <p:spPr>
                <a:xfrm>
                  <a:off x="16083"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7" name="Shape 1527"/>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8" name="Shape 1528"/>
                <p:cNvSpPr/>
                <p:nvPr/>
              </p:nvSpPr>
              <p:spPr>
                <a:xfrm>
                  <a:off x="2139161"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93" name="Group 1593"/>
                <p:cNvGrpSpPr/>
                <p:nvPr/>
              </p:nvGrpSpPr>
              <p:grpSpPr>
                <a:xfrm>
                  <a:off x="0" y="0"/>
                  <a:ext cx="2557343" cy="320973"/>
                  <a:chOff x="0" y="0"/>
                  <a:chExt cx="2557342" cy="320972"/>
                </a:xfrm>
              </p:grpSpPr>
              <p:sp>
                <p:nvSpPr>
                  <p:cNvPr id="1529" name="Shape 1529"/>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32" name="Group 1532"/>
                  <p:cNvGrpSpPr/>
                  <p:nvPr/>
                </p:nvGrpSpPr>
                <p:grpSpPr>
                  <a:xfrm>
                    <a:off x="64335" y="48145"/>
                    <a:ext cx="96505" cy="224682"/>
                    <a:chOff x="0" y="0"/>
                    <a:chExt cx="96503" cy="224680"/>
                  </a:xfrm>
                </p:grpSpPr>
                <p:sp>
                  <p:nvSpPr>
                    <p:cNvPr id="1530" name="Shape 153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31" name="Shape 153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35" name="Group 1535"/>
                  <p:cNvGrpSpPr/>
                  <p:nvPr/>
                </p:nvGrpSpPr>
                <p:grpSpPr>
                  <a:xfrm>
                    <a:off x="176923" y="48145"/>
                    <a:ext cx="96504" cy="224682"/>
                    <a:chOff x="0" y="0"/>
                    <a:chExt cx="96503" cy="224680"/>
                  </a:xfrm>
                </p:grpSpPr>
                <p:sp>
                  <p:nvSpPr>
                    <p:cNvPr id="1533" name="Shape 153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34" name="Shape 153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38" name="Group 1538"/>
                  <p:cNvGrpSpPr/>
                  <p:nvPr/>
                </p:nvGrpSpPr>
                <p:grpSpPr>
                  <a:xfrm>
                    <a:off x="289510" y="48145"/>
                    <a:ext cx="96504" cy="224682"/>
                    <a:chOff x="0" y="0"/>
                    <a:chExt cx="96503" cy="224680"/>
                  </a:xfrm>
                </p:grpSpPr>
                <p:sp>
                  <p:nvSpPr>
                    <p:cNvPr id="1536" name="Shape 153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37" name="Shape 153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41" name="Group 1541"/>
                  <p:cNvGrpSpPr/>
                  <p:nvPr/>
                </p:nvGrpSpPr>
                <p:grpSpPr>
                  <a:xfrm>
                    <a:off x="402097" y="48145"/>
                    <a:ext cx="96505" cy="224682"/>
                    <a:chOff x="0" y="0"/>
                    <a:chExt cx="96503" cy="224680"/>
                  </a:xfrm>
                </p:grpSpPr>
                <p:sp>
                  <p:nvSpPr>
                    <p:cNvPr id="1539" name="Shape 153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0" name="Shape 154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44" name="Group 1544"/>
                  <p:cNvGrpSpPr/>
                  <p:nvPr/>
                </p:nvGrpSpPr>
                <p:grpSpPr>
                  <a:xfrm>
                    <a:off x="514685" y="48145"/>
                    <a:ext cx="96505" cy="224682"/>
                    <a:chOff x="0" y="0"/>
                    <a:chExt cx="96503" cy="224680"/>
                  </a:xfrm>
                </p:grpSpPr>
                <p:sp>
                  <p:nvSpPr>
                    <p:cNvPr id="1542" name="Shape 154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3" name="Shape 154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47" name="Group 1547"/>
                  <p:cNvGrpSpPr/>
                  <p:nvPr/>
                </p:nvGrpSpPr>
                <p:grpSpPr>
                  <a:xfrm>
                    <a:off x="627272" y="48145"/>
                    <a:ext cx="96505" cy="224682"/>
                    <a:chOff x="0" y="0"/>
                    <a:chExt cx="96503" cy="224680"/>
                  </a:xfrm>
                </p:grpSpPr>
                <p:sp>
                  <p:nvSpPr>
                    <p:cNvPr id="1545" name="Shape 154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6" name="Shape 154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50" name="Group 1550"/>
                  <p:cNvGrpSpPr/>
                  <p:nvPr/>
                </p:nvGrpSpPr>
                <p:grpSpPr>
                  <a:xfrm>
                    <a:off x="739860" y="48145"/>
                    <a:ext cx="96504" cy="224682"/>
                    <a:chOff x="0" y="0"/>
                    <a:chExt cx="96503" cy="224680"/>
                  </a:xfrm>
                </p:grpSpPr>
                <p:sp>
                  <p:nvSpPr>
                    <p:cNvPr id="1548" name="Shape 154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9" name="Shape 154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53" name="Group 1553"/>
                  <p:cNvGrpSpPr/>
                  <p:nvPr/>
                </p:nvGrpSpPr>
                <p:grpSpPr>
                  <a:xfrm>
                    <a:off x="852447" y="48145"/>
                    <a:ext cx="96505" cy="224682"/>
                    <a:chOff x="0" y="0"/>
                    <a:chExt cx="96503" cy="224680"/>
                  </a:xfrm>
                </p:grpSpPr>
                <p:sp>
                  <p:nvSpPr>
                    <p:cNvPr id="1551" name="Shape 155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2" name="Shape 155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56" name="Group 1556"/>
                  <p:cNvGrpSpPr/>
                  <p:nvPr/>
                </p:nvGrpSpPr>
                <p:grpSpPr>
                  <a:xfrm>
                    <a:off x="966538" y="48145"/>
                    <a:ext cx="96505" cy="224682"/>
                    <a:chOff x="0" y="0"/>
                    <a:chExt cx="96503" cy="224680"/>
                  </a:xfrm>
                </p:grpSpPr>
                <p:sp>
                  <p:nvSpPr>
                    <p:cNvPr id="1554" name="Shape 155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5" name="Shape 155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59" name="Group 1559"/>
                  <p:cNvGrpSpPr/>
                  <p:nvPr/>
                </p:nvGrpSpPr>
                <p:grpSpPr>
                  <a:xfrm>
                    <a:off x="1077621" y="48145"/>
                    <a:ext cx="96505" cy="224682"/>
                    <a:chOff x="0" y="0"/>
                    <a:chExt cx="96503" cy="224680"/>
                  </a:xfrm>
                </p:grpSpPr>
                <p:sp>
                  <p:nvSpPr>
                    <p:cNvPr id="1557" name="Shape 155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8" name="Shape 155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62" name="Group 1562"/>
                  <p:cNvGrpSpPr/>
                  <p:nvPr/>
                </p:nvGrpSpPr>
                <p:grpSpPr>
                  <a:xfrm>
                    <a:off x="1190210" y="48145"/>
                    <a:ext cx="96504" cy="224682"/>
                    <a:chOff x="0" y="0"/>
                    <a:chExt cx="96503" cy="224680"/>
                  </a:xfrm>
                </p:grpSpPr>
                <p:sp>
                  <p:nvSpPr>
                    <p:cNvPr id="1560" name="Shape 156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1" name="Shape 156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65" name="Group 1565"/>
                  <p:cNvGrpSpPr/>
                  <p:nvPr/>
                </p:nvGrpSpPr>
                <p:grpSpPr>
                  <a:xfrm>
                    <a:off x="1302797" y="48145"/>
                    <a:ext cx="96504" cy="224682"/>
                    <a:chOff x="0" y="0"/>
                    <a:chExt cx="96503" cy="224680"/>
                  </a:xfrm>
                </p:grpSpPr>
                <p:sp>
                  <p:nvSpPr>
                    <p:cNvPr id="1563" name="Shape 156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4" name="Shape 156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68" name="Group 1568"/>
                  <p:cNvGrpSpPr/>
                  <p:nvPr/>
                </p:nvGrpSpPr>
                <p:grpSpPr>
                  <a:xfrm>
                    <a:off x="1415382" y="48145"/>
                    <a:ext cx="96505" cy="224682"/>
                    <a:chOff x="0" y="0"/>
                    <a:chExt cx="96503" cy="224680"/>
                  </a:xfrm>
                </p:grpSpPr>
                <p:sp>
                  <p:nvSpPr>
                    <p:cNvPr id="1566" name="Shape 156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7" name="Shape 156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71" name="Group 1571"/>
                  <p:cNvGrpSpPr/>
                  <p:nvPr/>
                </p:nvGrpSpPr>
                <p:grpSpPr>
                  <a:xfrm>
                    <a:off x="1527971" y="48145"/>
                    <a:ext cx="96504" cy="224682"/>
                    <a:chOff x="0" y="0"/>
                    <a:chExt cx="96503" cy="224680"/>
                  </a:xfrm>
                </p:grpSpPr>
                <p:sp>
                  <p:nvSpPr>
                    <p:cNvPr id="1569" name="Shape 156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0" name="Shape 157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74" name="Group 1574"/>
                  <p:cNvGrpSpPr/>
                  <p:nvPr/>
                </p:nvGrpSpPr>
                <p:grpSpPr>
                  <a:xfrm>
                    <a:off x="1640559" y="48145"/>
                    <a:ext cx="96505" cy="224682"/>
                    <a:chOff x="0" y="0"/>
                    <a:chExt cx="96503" cy="224680"/>
                  </a:xfrm>
                </p:grpSpPr>
                <p:sp>
                  <p:nvSpPr>
                    <p:cNvPr id="1572" name="Shape 157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3" name="Shape 157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77" name="Group 1577"/>
                  <p:cNvGrpSpPr/>
                  <p:nvPr/>
                </p:nvGrpSpPr>
                <p:grpSpPr>
                  <a:xfrm>
                    <a:off x="1753146" y="48145"/>
                    <a:ext cx="96504" cy="224682"/>
                    <a:chOff x="0" y="0"/>
                    <a:chExt cx="96503" cy="224680"/>
                  </a:xfrm>
                </p:grpSpPr>
                <p:sp>
                  <p:nvSpPr>
                    <p:cNvPr id="1575" name="Shape 157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6" name="Shape 157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80" name="Group 1580"/>
                  <p:cNvGrpSpPr/>
                  <p:nvPr/>
                </p:nvGrpSpPr>
                <p:grpSpPr>
                  <a:xfrm>
                    <a:off x="1865733" y="48145"/>
                    <a:ext cx="96504" cy="224682"/>
                    <a:chOff x="0" y="0"/>
                    <a:chExt cx="96503" cy="224680"/>
                  </a:xfrm>
                </p:grpSpPr>
                <p:sp>
                  <p:nvSpPr>
                    <p:cNvPr id="1578" name="Shape 157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9" name="Shape 157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83" name="Group 1583"/>
                  <p:cNvGrpSpPr/>
                  <p:nvPr/>
                </p:nvGrpSpPr>
                <p:grpSpPr>
                  <a:xfrm>
                    <a:off x="1978321" y="48145"/>
                    <a:ext cx="96505" cy="224682"/>
                    <a:chOff x="0" y="0"/>
                    <a:chExt cx="96503" cy="224680"/>
                  </a:xfrm>
                </p:grpSpPr>
                <p:sp>
                  <p:nvSpPr>
                    <p:cNvPr id="1581" name="Shape 158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2" name="Shape 158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86" name="Group 1586"/>
                  <p:cNvGrpSpPr/>
                  <p:nvPr/>
                </p:nvGrpSpPr>
                <p:grpSpPr>
                  <a:xfrm>
                    <a:off x="2090910" y="48145"/>
                    <a:ext cx="96504" cy="224682"/>
                    <a:chOff x="0" y="0"/>
                    <a:chExt cx="96503" cy="224680"/>
                  </a:xfrm>
                </p:grpSpPr>
                <p:sp>
                  <p:nvSpPr>
                    <p:cNvPr id="1584" name="Shape 158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5" name="Shape 158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89" name="Group 1589"/>
                  <p:cNvGrpSpPr/>
                  <p:nvPr/>
                </p:nvGrpSpPr>
                <p:grpSpPr>
                  <a:xfrm>
                    <a:off x="2203497" y="48145"/>
                    <a:ext cx="96504" cy="224682"/>
                    <a:chOff x="0" y="0"/>
                    <a:chExt cx="96503" cy="224680"/>
                  </a:xfrm>
                </p:grpSpPr>
                <p:sp>
                  <p:nvSpPr>
                    <p:cNvPr id="1587" name="Shape 158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8" name="Shape 158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92" name="Group 1592"/>
                  <p:cNvGrpSpPr/>
                  <p:nvPr/>
                </p:nvGrpSpPr>
                <p:grpSpPr>
                  <a:xfrm>
                    <a:off x="2428671" y="48145"/>
                    <a:ext cx="96504" cy="224682"/>
                    <a:chOff x="0" y="0"/>
                    <a:chExt cx="96503" cy="224680"/>
                  </a:xfrm>
                </p:grpSpPr>
                <p:sp>
                  <p:nvSpPr>
                    <p:cNvPr id="1590" name="Shape 159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1" name="Shape 159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663" name="Group 1663"/>
              <p:cNvGrpSpPr/>
              <p:nvPr/>
            </p:nvGrpSpPr>
            <p:grpSpPr>
              <a:xfrm>
                <a:off x="0" y="1183715"/>
                <a:ext cx="2573428" cy="577751"/>
                <a:chOff x="0" y="0"/>
                <a:chExt cx="2573427" cy="577750"/>
              </a:xfrm>
            </p:grpSpPr>
            <p:sp>
              <p:nvSpPr>
                <p:cNvPr id="1595" name="Shape 1595"/>
                <p:cNvSpPr/>
                <p:nvPr/>
              </p:nvSpPr>
              <p:spPr>
                <a:xfrm>
                  <a:off x="16083"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6" name="Shape 1596"/>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7" name="Shape 1597"/>
                <p:cNvSpPr/>
                <p:nvPr/>
              </p:nvSpPr>
              <p:spPr>
                <a:xfrm>
                  <a:off x="2139161"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62" name="Group 1662"/>
                <p:cNvGrpSpPr/>
                <p:nvPr/>
              </p:nvGrpSpPr>
              <p:grpSpPr>
                <a:xfrm>
                  <a:off x="0" y="0"/>
                  <a:ext cx="2557343" cy="320973"/>
                  <a:chOff x="0" y="0"/>
                  <a:chExt cx="2557342" cy="320972"/>
                </a:xfrm>
              </p:grpSpPr>
              <p:sp>
                <p:nvSpPr>
                  <p:cNvPr id="1598" name="Shape 1598"/>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01" name="Group 1601"/>
                  <p:cNvGrpSpPr/>
                  <p:nvPr/>
                </p:nvGrpSpPr>
                <p:grpSpPr>
                  <a:xfrm>
                    <a:off x="64335" y="48145"/>
                    <a:ext cx="96505" cy="224682"/>
                    <a:chOff x="0" y="0"/>
                    <a:chExt cx="96503" cy="224680"/>
                  </a:xfrm>
                </p:grpSpPr>
                <p:sp>
                  <p:nvSpPr>
                    <p:cNvPr id="1599" name="Shape 159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0" name="Shape 160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04" name="Group 1604"/>
                  <p:cNvGrpSpPr/>
                  <p:nvPr/>
                </p:nvGrpSpPr>
                <p:grpSpPr>
                  <a:xfrm>
                    <a:off x="176923" y="48145"/>
                    <a:ext cx="96504" cy="224682"/>
                    <a:chOff x="0" y="0"/>
                    <a:chExt cx="96503" cy="224680"/>
                  </a:xfrm>
                </p:grpSpPr>
                <p:sp>
                  <p:nvSpPr>
                    <p:cNvPr id="1602" name="Shape 160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3" name="Shape 160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07" name="Group 1607"/>
                  <p:cNvGrpSpPr/>
                  <p:nvPr/>
                </p:nvGrpSpPr>
                <p:grpSpPr>
                  <a:xfrm>
                    <a:off x="289510" y="48145"/>
                    <a:ext cx="96504" cy="224682"/>
                    <a:chOff x="0" y="0"/>
                    <a:chExt cx="96503" cy="224680"/>
                  </a:xfrm>
                </p:grpSpPr>
                <p:sp>
                  <p:nvSpPr>
                    <p:cNvPr id="1605" name="Shape 160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6" name="Shape 160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10" name="Group 1610"/>
                  <p:cNvGrpSpPr/>
                  <p:nvPr/>
                </p:nvGrpSpPr>
                <p:grpSpPr>
                  <a:xfrm>
                    <a:off x="402097" y="48145"/>
                    <a:ext cx="96505" cy="224682"/>
                    <a:chOff x="0" y="0"/>
                    <a:chExt cx="96503" cy="224680"/>
                  </a:xfrm>
                </p:grpSpPr>
                <p:sp>
                  <p:nvSpPr>
                    <p:cNvPr id="1608" name="Shape 160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9" name="Shape 160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13" name="Group 1613"/>
                  <p:cNvGrpSpPr/>
                  <p:nvPr/>
                </p:nvGrpSpPr>
                <p:grpSpPr>
                  <a:xfrm>
                    <a:off x="514685" y="48145"/>
                    <a:ext cx="96505" cy="224682"/>
                    <a:chOff x="0" y="0"/>
                    <a:chExt cx="96503" cy="224680"/>
                  </a:xfrm>
                </p:grpSpPr>
                <p:sp>
                  <p:nvSpPr>
                    <p:cNvPr id="1611" name="Shape 161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12" name="Shape 161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16" name="Group 1616"/>
                  <p:cNvGrpSpPr/>
                  <p:nvPr/>
                </p:nvGrpSpPr>
                <p:grpSpPr>
                  <a:xfrm>
                    <a:off x="627272" y="48145"/>
                    <a:ext cx="96505" cy="224682"/>
                    <a:chOff x="0" y="0"/>
                    <a:chExt cx="96503" cy="224680"/>
                  </a:xfrm>
                </p:grpSpPr>
                <p:sp>
                  <p:nvSpPr>
                    <p:cNvPr id="1614" name="Shape 161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15" name="Shape 161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19" name="Group 1619"/>
                  <p:cNvGrpSpPr/>
                  <p:nvPr/>
                </p:nvGrpSpPr>
                <p:grpSpPr>
                  <a:xfrm>
                    <a:off x="739860" y="48145"/>
                    <a:ext cx="96504" cy="224682"/>
                    <a:chOff x="0" y="0"/>
                    <a:chExt cx="96503" cy="224680"/>
                  </a:xfrm>
                </p:grpSpPr>
                <p:sp>
                  <p:nvSpPr>
                    <p:cNvPr id="1617" name="Shape 161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18" name="Shape 161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22" name="Group 1622"/>
                  <p:cNvGrpSpPr/>
                  <p:nvPr/>
                </p:nvGrpSpPr>
                <p:grpSpPr>
                  <a:xfrm>
                    <a:off x="852447" y="48145"/>
                    <a:ext cx="96505" cy="224682"/>
                    <a:chOff x="0" y="0"/>
                    <a:chExt cx="96503" cy="224680"/>
                  </a:xfrm>
                </p:grpSpPr>
                <p:sp>
                  <p:nvSpPr>
                    <p:cNvPr id="1620" name="Shape 162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1" name="Shape 162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25" name="Group 1625"/>
                  <p:cNvGrpSpPr/>
                  <p:nvPr/>
                </p:nvGrpSpPr>
                <p:grpSpPr>
                  <a:xfrm>
                    <a:off x="966538" y="48145"/>
                    <a:ext cx="96505" cy="224682"/>
                    <a:chOff x="0" y="0"/>
                    <a:chExt cx="96503" cy="224680"/>
                  </a:xfrm>
                </p:grpSpPr>
                <p:sp>
                  <p:nvSpPr>
                    <p:cNvPr id="1623" name="Shape 162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4" name="Shape 162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28" name="Group 1628"/>
                  <p:cNvGrpSpPr/>
                  <p:nvPr/>
                </p:nvGrpSpPr>
                <p:grpSpPr>
                  <a:xfrm>
                    <a:off x="1077621" y="48145"/>
                    <a:ext cx="96505" cy="224682"/>
                    <a:chOff x="0" y="0"/>
                    <a:chExt cx="96503" cy="224680"/>
                  </a:xfrm>
                </p:grpSpPr>
                <p:sp>
                  <p:nvSpPr>
                    <p:cNvPr id="1626" name="Shape 162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7" name="Shape 162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31" name="Group 1631"/>
                  <p:cNvGrpSpPr/>
                  <p:nvPr/>
                </p:nvGrpSpPr>
                <p:grpSpPr>
                  <a:xfrm>
                    <a:off x="1190210" y="48145"/>
                    <a:ext cx="96504" cy="224682"/>
                    <a:chOff x="0" y="0"/>
                    <a:chExt cx="96503" cy="224680"/>
                  </a:xfrm>
                </p:grpSpPr>
                <p:sp>
                  <p:nvSpPr>
                    <p:cNvPr id="1629" name="Shape 162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0" name="Shape 163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34" name="Group 1634"/>
                  <p:cNvGrpSpPr/>
                  <p:nvPr/>
                </p:nvGrpSpPr>
                <p:grpSpPr>
                  <a:xfrm>
                    <a:off x="1302797" y="48145"/>
                    <a:ext cx="96504" cy="224682"/>
                    <a:chOff x="0" y="0"/>
                    <a:chExt cx="96503" cy="224680"/>
                  </a:xfrm>
                </p:grpSpPr>
                <p:sp>
                  <p:nvSpPr>
                    <p:cNvPr id="1632" name="Shape 163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3" name="Shape 163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37" name="Group 1637"/>
                  <p:cNvGrpSpPr/>
                  <p:nvPr/>
                </p:nvGrpSpPr>
                <p:grpSpPr>
                  <a:xfrm>
                    <a:off x="1415382" y="48145"/>
                    <a:ext cx="96505" cy="224682"/>
                    <a:chOff x="0" y="0"/>
                    <a:chExt cx="96503" cy="224680"/>
                  </a:xfrm>
                </p:grpSpPr>
                <p:sp>
                  <p:nvSpPr>
                    <p:cNvPr id="1635" name="Shape 163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6" name="Shape 163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40" name="Group 1640"/>
                  <p:cNvGrpSpPr/>
                  <p:nvPr/>
                </p:nvGrpSpPr>
                <p:grpSpPr>
                  <a:xfrm>
                    <a:off x="1527971" y="48145"/>
                    <a:ext cx="96504" cy="224682"/>
                    <a:chOff x="0" y="0"/>
                    <a:chExt cx="96503" cy="224680"/>
                  </a:xfrm>
                </p:grpSpPr>
                <p:sp>
                  <p:nvSpPr>
                    <p:cNvPr id="1638" name="Shape 163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9" name="Shape 163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43" name="Group 1643"/>
                  <p:cNvGrpSpPr/>
                  <p:nvPr/>
                </p:nvGrpSpPr>
                <p:grpSpPr>
                  <a:xfrm>
                    <a:off x="1640559" y="48145"/>
                    <a:ext cx="96505" cy="224682"/>
                    <a:chOff x="0" y="0"/>
                    <a:chExt cx="96503" cy="224680"/>
                  </a:xfrm>
                </p:grpSpPr>
                <p:sp>
                  <p:nvSpPr>
                    <p:cNvPr id="1641" name="Shape 164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2" name="Shape 164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46" name="Group 1646"/>
                  <p:cNvGrpSpPr/>
                  <p:nvPr/>
                </p:nvGrpSpPr>
                <p:grpSpPr>
                  <a:xfrm>
                    <a:off x="1753146" y="48145"/>
                    <a:ext cx="96504" cy="224682"/>
                    <a:chOff x="0" y="0"/>
                    <a:chExt cx="96503" cy="224680"/>
                  </a:xfrm>
                </p:grpSpPr>
                <p:sp>
                  <p:nvSpPr>
                    <p:cNvPr id="1644" name="Shape 164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5" name="Shape 164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49" name="Group 1649"/>
                  <p:cNvGrpSpPr/>
                  <p:nvPr/>
                </p:nvGrpSpPr>
                <p:grpSpPr>
                  <a:xfrm>
                    <a:off x="1865733" y="48145"/>
                    <a:ext cx="96504" cy="224682"/>
                    <a:chOff x="0" y="0"/>
                    <a:chExt cx="96503" cy="224680"/>
                  </a:xfrm>
                </p:grpSpPr>
                <p:sp>
                  <p:nvSpPr>
                    <p:cNvPr id="1647" name="Shape 164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8" name="Shape 164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52" name="Group 1652"/>
                  <p:cNvGrpSpPr/>
                  <p:nvPr/>
                </p:nvGrpSpPr>
                <p:grpSpPr>
                  <a:xfrm>
                    <a:off x="1978321" y="48145"/>
                    <a:ext cx="96505" cy="224682"/>
                    <a:chOff x="0" y="0"/>
                    <a:chExt cx="96503" cy="224680"/>
                  </a:xfrm>
                </p:grpSpPr>
                <p:sp>
                  <p:nvSpPr>
                    <p:cNvPr id="1650" name="Shape 165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51" name="Shape 165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55" name="Group 1655"/>
                  <p:cNvGrpSpPr/>
                  <p:nvPr/>
                </p:nvGrpSpPr>
                <p:grpSpPr>
                  <a:xfrm>
                    <a:off x="2090910" y="48145"/>
                    <a:ext cx="96504" cy="224682"/>
                    <a:chOff x="0" y="0"/>
                    <a:chExt cx="96503" cy="224680"/>
                  </a:xfrm>
                </p:grpSpPr>
                <p:sp>
                  <p:nvSpPr>
                    <p:cNvPr id="1653" name="Shape 165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54" name="Shape 165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58" name="Group 1658"/>
                  <p:cNvGrpSpPr/>
                  <p:nvPr/>
                </p:nvGrpSpPr>
                <p:grpSpPr>
                  <a:xfrm>
                    <a:off x="2203497" y="48145"/>
                    <a:ext cx="96504" cy="224682"/>
                    <a:chOff x="0" y="0"/>
                    <a:chExt cx="96503" cy="224680"/>
                  </a:xfrm>
                </p:grpSpPr>
                <p:sp>
                  <p:nvSpPr>
                    <p:cNvPr id="1656" name="Shape 165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57" name="Shape 165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61" name="Group 1661"/>
                  <p:cNvGrpSpPr/>
                  <p:nvPr/>
                </p:nvGrpSpPr>
                <p:grpSpPr>
                  <a:xfrm>
                    <a:off x="2428671" y="48145"/>
                    <a:ext cx="96504" cy="224682"/>
                    <a:chOff x="0" y="0"/>
                    <a:chExt cx="96503" cy="224680"/>
                  </a:xfrm>
                </p:grpSpPr>
                <p:sp>
                  <p:nvSpPr>
                    <p:cNvPr id="1659" name="Shape 165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0" name="Shape 166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grpSp>
          <p:nvGrpSpPr>
            <p:cNvPr id="1872" name="Group 1872"/>
            <p:cNvGrpSpPr/>
            <p:nvPr/>
          </p:nvGrpSpPr>
          <p:grpSpPr>
            <a:xfrm>
              <a:off x="8145484" y="1156171"/>
              <a:ext cx="2573429" cy="1761467"/>
              <a:chOff x="0" y="0"/>
              <a:chExt cx="2573428" cy="1761465"/>
            </a:xfrm>
          </p:grpSpPr>
          <p:grpSp>
            <p:nvGrpSpPr>
              <p:cNvPr id="1733" name="Group 1733"/>
              <p:cNvGrpSpPr/>
              <p:nvPr/>
            </p:nvGrpSpPr>
            <p:grpSpPr>
              <a:xfrm>
                <a:off x="0" y="0"/>
                <a:ext cx="2573429" cy="573869"/>
                <a:chOff x="0" y="0"/>
                <a:chExt cx="2573428" cy="573868"/>
              </a:xfrm>
            </p:grpSpPr>
            <p:sp>
              <p:nvSpPr>
                <p:cNvPr id="1665" name="Shape 1665"/>
                <p:cNvSpPr/>
                <p:nvPr/>
              </p:nvSpPr>
              <p:spPr>
                <a:xfrm>
                  <a:off x="16084" y="12167"/>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6" name="Shape 1666"/>
                <p:cNvSpPr/>
                <p:nvPr/>
              </p:nvSpPr>
              <p:spPr>
                <a:xfrm>
                  <a:off x="0" y="413382"/>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7" name="Shape 1667"/>
                <p:cNvSpPr/>
                <p:nvPr/>
              </p:nvSpPr>
              <p:spPr>
                <a:xfrm>
                  <a:off x="2139162" y="413382"/>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32" name="Group 1732"/>
                <p:cNvGrpSpPr/>
                <p:nvPr/>
              </p:nvGrpSpPr>
              <p:grpSpPr>
                <a:xfrm>
                  <a:off x="0" y="0"/>
                  <a:ext cx="2557343" cy="320973"/>
                  <a:chOff x="0" y="0"/>
                  <a:chExt cx="2557342" cy="320972"/>
                </a:xfrm>
              </p:grpSpPr>
              <p:sp>
                <p:nvSpPr>
                  <p:cNvPr id="1668" name="Shape 1668"/>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71" name="Group 1671"/>
                  <p:cNvGrpSpPr/>
                  <p:nvPr/>
                </p:nvGrpSpPr>
                <p:grpSpPr>
                  <a:xfrm>
                    <a:off x="64337" y="44263"/>
                    <a:ext cx="96504" cy="224682"/>
                    <a:chOff x="0" y="0"/>
                    <a:chExt cx="96503" cy="224680"/>
                  </a:xfrm>
                </p:grpSpPr>
                <p:sp>
                  <p:nvSpPr>
                    <p:cNvPr id="1669" name="Shape 166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0" name="Shape 167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74" name="Group 1674"/>
                  <p:cNvGrpSpPr/>
                  <p:nvPr/>
                </p:nvGrpSpPr>
                <p:grpSpPr>
                  <a:xfrm>
                    <a:off x="176922" y="44263"/>
                    <a:ext cx="96505" cy="224682"/>
                    <a:chOff x="0" y="0"/>
                    <a:chExt cx="96503" cy="224680"/>
                  </a:xfrm>
                </p:grpSpPr>
                <p:sp>
                  <p:nvSpPr>
                    <p:cNvPr id="1672" name="Shape 167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3" name="Shape 167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77" name="Group 1677"/>
                  <p:cNvGrpSpPr/>
                  <p:nvPr/>
                </p:nvGrpSpPr>
                <p:grpSpPr>
                  <a:xfrm>
                    <a:off x="289511" y="44263"/>
                    <a:ext cx="96504" cy="224682"/>
                    <a:chOff x="0" y="0"/>
                    <a:chExt cx="96503" cy="224680"/>
                  </a:xfrm>
                </p:grpSpPr>
                <p:sp>
                  <p:nvSpPr>
                    <p:cNvPr id="1675" name="Shape 167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6" name="Shape 167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80" name="Group 1680"/>
                  <p:cNvGrpSpPr/>
                  <p:nvPr/>
                </p:nvGrpSpPr>
                <p:grpSpPr>
                  <a:xfrm>
                    <a:off x="402099" y="44263"/>
                    <a:ext cx="96505" cy="224682"/>
                    <a:chOff x="0" y="0"/>
                    <a:chExt cx="96503" cy="224680"/>
                  </a:xfrm>
                </p:grpSpPr>
                <p:sp>
                  <p:nvSpPr>
                    <p:cNvPr id="1678" name="Shape 167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9" name="Shape 167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83" name="Group 1683"/>
                  <p:cNvGrpSpPr/>
                  <p:nvPr/>
                </p:nvGrpSpPr>
                <p:grpSpPr>
                  <a:xfrm>
                    <a:off x="514686" y="44263"/>
                    <a:ext cx="96504" cy="224682"/>
                    <a:chOff x="0" y="0"/>
                    <a:chExt cx="96503" cy="224680"/>
                  </a:xfrm>
                </p:grpSpPr>
                <p:sp>
                  <p:nvSpPr>
                    <p:cNvPr id="1681" name="Shape 168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2" name="Shape 168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86" name="Group 1686"/>
                  <p:cNvGrpSpPr/>
                  <p:nvPr/>
                </p:nvGrpSpPr>
                <p:grpSpPr>
                  <a:xfrm>
                    <a:off x="627273" y="44263"/>
                    <a:ext cx="96504" cy="224682"/>
                    <a:chOff x="0" y="0"/>
                    <a:chExt cx="96503" cy="224680"/>
                  </a:xfrm>
                </p:grpSpPr>
                <p:sp>
                  <p:nvSpPr>
                    <p:cNvPr id="1684" name="Shape 168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5" name="Shape 168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89" name="Group 1689"/>
                  <p:cNvGrpSpPr/>
                  <p:nvPr/>
                </p:nvGrpSpPr>
                <p:grpSpPr>
                  <a:xfrm>
                    <a:off x="739861" y="44263"/>
                    <a:ext cx="96505" cy="224682"/>
                    <a:chOff x="0" y="0"/>
                    <a:chExt cx="96503" cy="224680"/>
                  </a:xfrm>
                </p:grpSpPr>
                <p:sp>
                  <p:nvSpPr>
                    <p:cNvPr id="1687" name="Shape 168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8" name="Shape 168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92" name="Group 1692"/>
                  <p:cNvGrpSpPr/>
                  <p:nvPr/>
                </p:nvGrpSpPr>
                <p:grpSpPr>
                  <a:xfrm>
                    <a:off x="852447" y="44263"/>
                    <a:ext cx="96504" cy="224682"/>
                    <a:chOff x="0" y="0"/>
                    <a:chExt cx="96503" cy="224680"/>
                  </a:xfrm>
                </p:grpSpPr>
                <p:sp>
                  <p:nvSpPr>
                    <p:cNvPr id="1690" name="Shape 169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1" name="Shape 169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95" name="Group 1695"/>
                  <p:cNvGrpSpPr/>
                  <p:nvPr/>
                </p:nvGrpSpPr>
                <p:grpSpPr>
                  <a:xfrm>
                    <a:off x="965035" y="44263"/>
                    <a:ext cx="96505" cy="224682"/>
                    <a:chOff x="0" y="0"/>
                    <a:chExt cx="96503" cy="224680"/>
                  </a:xfrm>
                </p:grpSpPr>
                <p:sp>
                  <p:nvSpPr>
                    <p:cNvPr id="1693" name="Shape 169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4" name="Shape 169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98" name="Group 1698"/>
                  <p:cNvGrpSpPr/>
                  <p:nvPr/>
                </p:nvGrpSpPr>
                <p:grpSpPr>
                  <a:xfrm>
                    <a:off x="1077622" y="44263"/>
                    <a:ext cx="96505" cy="224682"/>
                    <a:chOff x="0" y="0"/>
                    <a:chExt cx="96503" cy="224680"/>
                  </a:xfrm>
                </p:grpSpPr>
                <p:sp>
                  <p:nvSpPr>
                    <p:cNvPr id="1696" name="Shape 169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7" name="Shape 169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01" name="Group 1701"/>
                  <p:cNvGrpSpPr/>
                  <p:nvPr/>
                </p:nvGrpSpPr>
                <p:grpSpPr>
                  <a:xfrm>
                    <a:off x="1190211" y="44263"/>
                    <a:ext cx="96504" cy="224682"/>
                    <a:chOff x="0" y="0"/>
                    <a:chExt cx="96503" cy="224680"/>
                  </a:xfrm>
                </p:grpSpPr>
                <p:sp>
                  <p:nvSpPr>
                    <p:cNvPr id="1699" name="Shape 169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0" name="Shape 170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04" name="Group 1704"/>
                  <p:cNvGrpSpPr/>
                  <p:nvPr/>
                </p:nvGrpSpPr>
                <p:grpSpPr>
                  <a:xfrm>
                    <a:off x="1302797" y="44263"/>
                    <a:ext cx="96504" cy="224682"/>
                    <a:chOff x="0" y="0"/>
                    <a:chExt cx="96503" cy="224680"/>
                  </a:xfrm>
                </p:grpSpPr>
                <p:sp>
                  <p:nvSpPr>
                    <p:cNvPr id="1702" name="Shape 170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3" name="Shape 170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07" name="Group 1707"/>
                  <p:cNvGrpSpPr/>
                  <p:nvPr/>
                </p:nvGrpSpPr>
                <p:grpSpPr>
                  <a:xfrm>
                    <a:off x="1415385" y="44263"/>
                    <a:ext cx="96505" cy="224682"/>
                    <a:chOff x="0" y="0"/>
                    <a:chExt cx="96503" cy="224680"/>
                  </a:xfrm>
                </p:grpSpPr>
                <p:sp>
                  <p:nvSpPr>
                    <p:cNvPr id="1705" name="Shape 170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6" name="Shape 170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10" name="Group 1710"/>
                  <p:cNvGrpSpPr/>
                  <p:nvPr/>
                </p:nvGrpSpPr>
                <p:grpSpPr>
                  <a:xfrm>
                    <a:off x="1527971" y="44263"/>
                    <a:ext cx="96505" cy="224682"/>
                    <a:chOff x="0" y="0"/>
                    <a:chExt cx="96503" cy="224680"/>
                  </a:xfrm>
                </p:grpSpPr>
                <p:sp>
                  <p:nvSpPr>
                    <p:cNvPr id="1708" name="Shape 170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9" name="Shape 170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13" name="Group 1713"/>
                  <p:cNvGrpSpPr/>
                  <p:nvPr/>
                </p:nvGrpSpPr>
                <p:grpSpPr>
                  <a:xfrm>
                    <a:off x="1640560" y="44263"/>
                    <a:ext cx="96504" cy="224682"/>
                    <a:chOff x="0" y="0"/>
                    <a:chExt cx="96503" cy="224680"/>
                  </a:xfrm>
                </p:grpSpPr>
                <p:sp>
                  <p:nvSpPr>
                    <p:cNvPr id="1711" name="Shape 171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2" name="Shape 171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16" name="Group 1716"/>
                  <p:cNvGrpSpPr/>
                  <p:nvPr/>
                </p:nvGrpSpPr>
                <p:grpSpPr>
                  <a:xfrm>
                    <a:off x="1753147" y="44263"/>
                    <a:ext cx="96504" cy="224682"/>
                    <a:chOff x="0" y="0"/>
                    <a:chExt cx="96503" cy="224680"/>
                  </a:xfrm>
                </p:grpSpPr>
                <p:sp>
                  <p:nvSpPr>
                    <p:cNvPr id="1714" name="Shape 171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5" name="Shape 171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19" name="Group 1719"/>
                  <p:cNvGrpSpPr/>
                  <p:nvPr/>
                </p:nvGrpSpPr>
                <p:grpSpPr>
                  <a:xfrm>
                    <a:off x="1865735" y="44263"/>
                    <a:ext cx="96505" cy="224682"/>
                    <a:chOff x="0" y="0"/>
                    <a:chExt cx="96503" cy="224680"/>
                  </a:xfrm>
                </p:grpSpPr>
                <p:sp>
                  <p:nvSpPr>
                    <p:cNvPr id="1717" name="Shape 171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8" name="Shape 171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22" name="Group 1722"/>
                  <p:cNvGrpSpPr/>
                  <p:nvPr/>
                </p:nvGrpSpPr>
                <p:grpSpPr>
                  <a:xfrm>
                    <a:off x="1978322" y="44263"/>
                    <a:ext cx="96505" cy="224682"/>
                    <a:chOff x="0" y="0"/>
                    <a:chExt cx="96503" cy="224680"/>
                  </a:xfrm>
                </p:grpSpPr>
                <p:sp>
                  <p:nvSpPr>
                    <p:cNvPr id="1720" name="Shape 172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1" name="Shape 172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25" name="Group 1725"/>
                  <p:cNvGrpSpPr/>
                  <p:nvPr/>
                </p:nvGrpSpPr>
                <p:grpSpPr>
                  <a:xfrm>
                    <a:off x="2090909" y="44263"/>
                    <a:ext cx="96505" cy="224682"/>
                    <a:chOff x="0" y="0"/>
                    <a:chExt cx="96503" cy="224680"/>
                  </a:xfrm>
                </p:grpSpPr>
                <p:sp>
                  <p:nvSpPr>
                    <p:cNvPr id="1723" name="Shape 172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4" name="Shape 172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28" name="Group 1728"/>
                  <p:cNvGrpSpPr/>
                  <p:nvPr/>
                </p:nvGrpSpPr>
                <p:grpSpPr>
                  <a:xfrm>
                    <a:off x="2203498" y="44263"/>
                    <a:ext cx="96504" cy="224682"/>
                    <a:chOff x="0" y="0"/>
                    <a:chExt cx="96503" cy="224680"/>
                  </a:xfrm>
                </p:grpSpPr>
                <p:sp>
                  <p:nvSpPr>
                    <p:cNvPr id="1726" name="Shape 172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7" name="Shape 172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31" name="Group 1731"/>
                  <p:cNvGrpSpPr/>
                  <p:nvPr/>
                </p:nvGrpSpPr>
                <p:grpSpPr>
                  <a:xfrm>
                    <a:off x="2428671" y="44263"/>
                    <a:ext cx="96505" cy="224682"/>
                    <a:chOff x="0" y="0"/>
                    <a:chExt cx="96503" cy="224680"/>
                  </a:xfrm>
                </p:grpSpPr>
                <p:sp>
                  <p:nvSpPr>
                    <p:cNvPr id="1729" name="Shape 172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0" name="Shape 173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802" name="Group 1802"/>
              <p:cNvGrpSpPr/>
              <p:nvPr/>
            </p:nvGrpSpPr>
            <p:grpSpPr>
              <a:xfrm>
                <a:off x="0" y="589916"/>
                <a:ext cx="2573429" cy="577752"/>
                <a:chOff x="0" y="0"/>
                <a:chExt cx="2573428" cy="577750"/>
              </a:xfrm>
            </p:grpSpPr>
            <p:sp>
              <p:nvSpPr>
                <p:cNvPr id="1734" name="Shape 1734"/>
                <p:cNvSpPr/>
                <p:nvPr/>
              </p:nvSpPr>
              <p:spPr>
                <a:xfrm>
                  <a:off x="16084"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5" name="Shape 1735"/>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6" name="Shape 1736"/>
                <p:cNvSpPr/>
                <p:nvPr/>
              </p:nvSpPr>
              <p:spPr>
                <a:xfrm>
                  <a:off x="2139162"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01" name="Group 1801"/>
                <p:cNvGrpSpPr/>
                <p:nvPr/>
              </p:nvGrpSpPr>
              <p:grpSpPr>
                <a:xfrm>
                  <a:off x="0" y="0"/>
                  <a:ext cx="2557343" cy="320973"/>
                  <a:chOff x="0" y="0"/>
                  <a:chExt cx="2557342" cy="320972"/>
                </a:xfrm>
              </p:grpSpPr>
              <p:sp>
                <p:nvSpPr>
                  <p:cNvPr id="1737" name="Shape 1737"/>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40" name="Group 1740"/>
                  <p:cNvGrpSpPr/>
                  <p:nvPr/>
                </p:nvGrpSpPr>
                <p:grpSpPr>
                  <a:xfrm>
                    <a:off x="64337" y="48145"/>
                    <a:ext cx="96504" cy="224682"/>
                    <a:chOff x="0" y="0"/>
                    <a:chExt cx="96503" cy="224680"/>
                  </a:xfrm>
                </p:grpSpPr>
                <p:sp>
                  <p:nvSpPr>
                    <p:cNvPr id="1738" name="Shape 173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9" name="Shape 173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43" name="Group 1743"/>
                  <p:cNvGrpSpPr/>
                  <p:nvPr/>
                </p:nvGrpSpPr>
                <p:grpSpPr>
                  <a:xfrm>
                    <a:off x="176922" y="48145"/>
                    <a:ext cx="96505" cy="224682"/>
                    <a:chOff x="0" y="0"/>
                    <a:chExt cx="96503" cy="224680"/>
                  </a:xfrm>
                </p:grpSpPr>
                <p:sp>
                  <p:nvSpPr>
                    <p:cNvPr id="1741" name="Shape 174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2" name="Shape 174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46" name="Group 1746"/>
                  <p:cNvGrpSpPr/>
                  <p:nvPr/>
                </p:nvGrpSpPr>
                <p:grpSpPr>
                  <a:xfrm>
                    <a:off x="289511" y="48145"/>
                    <a:ext cx="96504" cy="224682"/>
                    <a:chOff x="0" y="0"/>
                    <a:chExt cx="96503" cy="224680"/>
                  </a:xfrm>
                </p:grpSpPr>
                <p:sp>
                  <p:nvSpPr>
                    <p:cNvPr id="1744" name="Shape 174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5" name="Shape 174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49" name="Group 1749"/>
                  <p:cNvGrpSpPr/>
                  <p:nvPr/>
                </p:nvGrpSpPr>
                <p:grpSpPr>
                  <a:xfrm>
                    <a:off x="402099" y="48145"/>
                    <a:ext cx="96505" cy="224682"/>
                    <a:chOff x="0" y="0"/>
                    <a:chExt cx="96503" cy="224680"/>
                  </a:xfrm>
                </p:grpSpPr>
                <p:sp>
                  <p:nvSpPr>
                    <p:cNvPr id="1747" name="Shape 174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8" name="Shape 174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52" name="Group 1752"/>
                  <p:cNvGrpSpPr/>
                  <p:nvPr/>
                </p:nvGrpSpPr>
                <p:grpSpPr>
                  <a:xfrm>
                    <a:off x="514686" y="48145"/>
                    <a:ext cx="96504" cy="224682"/>
                    <a:chOff x="0" y="0"/>
                    <a:chExt cx="96503" cy="224680"/>
                  </a:xfrm>
                </p:grpSpPr>
                <p:sp>
                  <p:nvSpPr>
                    <p:cNvPr id="1750" name="Shape 175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51" name="Shape 175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55" name="Group 1755"/>
                  <p:cNvGrpSpPr/>
                  <p:nvPr/>
                </p:nvGrpSpPr>
                <p:grpSpPr>
                  <a:xfrm>
                    <a:off x="627273" y="48145"/>
                    <a:ext cx="96504" cy="224682"/>
                    <a:chOff x="0" y="0"/>
                    <a:chExt cx="96503" cy="224680"/>
                  </a:xfrm>
                </p:grpSpPr>
                <p:sp>
                  <p:nvSpPr>
                    <p:cNvPr id="1753" name="Shape 175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54" name="Shape 175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58" name="Group 1758"/>
                  <p:cNvGrpSpPr/>
                  <p:nvPr/>
                </p:nvGrpSpPr>
                <p:grpSpPr>
                  <a:xfrm>
                    <a:off x="739861" y="48145"/>
                    <a:ext cx="96505" cy="224682"/>
                    <a:chOff x="0" y="0"/>
                    <a:chExt cx="96503" cy="224680"/>
                  </a:xfrm>
                </p:grpSpPr>
                <p:sp>
                  <p:nvSpPr>
                    <p:cNvPr id="1756" name="Shape 175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57" name="Shape 175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61" name="Group 1761"/>
                  <p:cNvGrpSpPr/>
                  <p:nvPr/>
                </p:nvGrpSpPr>
                <p:grpSpPr>
                  <a:xfrm>
                    <a:off x="852447" y="48145"/>
                    <a:ext cx="96504" cy="224682"/>
                    <a:chOff x="0" y="0"/>
                    <a:chExt cx="96503" cy="224680"/>
                  </a:xfrm>
                </p:grpSpPr>
                <p:sp>
                  <p:nvSpPr>
                    <p:cNvPr id="1759" name="Shape 175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0" name="Shape 176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64" name="Group 1764"/>
                  <p:cNvGrpSpPr/>
                  <p:nvPr/>
                </p:nvGrpSpPr>
                <p:grpSpPr>
                  <a:xfrm>
                    <a:off x="965035" y="48145"/>
                    <a:ext cx="96505" cy="224682"/>
                    <a:chOff x="0" y="0"/>
                    <a:chExt cx="96503" cy="224680"/>
                  </a:xfrm>
                </p:grpSpPr>
                <p:sp>
                  <p:nvSpPr>
                    <p:cNvPr id="1762" name="Shape 176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3" name="Shape 176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67" name="Group 1767"/>
                  <p:cNvGrpSpPr/>
                  <p:nvPr/>
                </p:nvGrpSpPr>
                <p:grpSpPr>
                  <a:xfrm>
                    <a:off x="1077622" y="48145"/>
                    <a:ext cx="96505" cy="224682"/>
                    <a:chOff x="0" y="0"/>
                    <a:chExt cx="96503" cy="224680"/>
                  </a:xfrm>
                </p:grpSpPr>
                <p:sp>
                  <p:nvSpPr>
                    <p:cNvPr id="1765" name="Shape 176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6" name="Shape 176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70" name="Group 1770"/>
                  <p:cNvGrpSpPr/>
                  <p:nvPr/>
                </p:nvGrpSpPr>
                <p:grpSpPr>
                  <a:xfrm>
                    <a:off x="1190211" y="48145"/>
                    <a:ext cx="96504" cy="224682"/>
                    <a:chOff x="0" y="0"/>
                    <a:chExt cx="96503" cy="224680"/>
                  </a:xfrm>
                </p:grpSpPr>
                <p:sp>
                  <p:nvSpPr>
                    <p:cNvPr id="1768" name="Shape 176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9" name="Shape 176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73" name="Group 1773"/>
                  <p:cNvGrpSpPr/>
                  <p:nvPr/>
                </p:nvGrpSpPr>
                <p:grpSpPr>
                  <a:xfrm>
                    <a:off x="1302797" y="48145"/>
                    <a:ext cx="96504" cy="224682"/>
                    <a:chOff x="0" y="0"/>
                    <a:chExt cx="96503" cy="224680"/>
                  </a:xfrm>
                </p:grpSpPr>
                <p:sp>
                  <p:nvSpPr>
                    <p:cNvPr id="1771" name="Shape 177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2" name="Shape 177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76" name="Group 1776"/>
                  <p:cNvGrpSpPr/>
                  <p:nvPr/>
                </p:nvGrpSpPr>
                <p:grpSpPr>
                  <a:xfrm>
                    <a:off x="1415385" y="48145"/>
                    <a:ext cx="96505" cy="224682"/>
                    <a:chOff x="0" y="0"/>
                    <a:chExt cx="96503" cy="224680"/>
                  </a:xfrm>
                </p:grpSpPr>
                <p:sp>
                  <p:nvSpPr>
                    <p:cNvPr id="1774" name="Shape 177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5" name="Shape 177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79" name="Group 1779"/>
                  <p:cNvGrpSpPr/>
                  <p:nvPr/>
                </p:nvGrpSpPr>
                <p:grpSpPr>
                  <a:xfrm>
                    <a:off x="1527971" y="48145"/>
                    <a:ext cx="96505" cy="224682"/>
                    <a:chOff x="0" y="0"/>
                    <a:chExt cx="96503" cy="224680"/>
                  </a:xfrm>
                </p:grpSpPr>
                <p:sp>
                  <p:nvSpPr>
                    <p:cNvPr id="1777" name="Shape 177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8" name="Shape 177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82" name="Group 1782"/>
                  <p:cNvGrpSpPr/>
                  <p:nvPr/>
                </p:nvGrpSpPr>
                <p:grpSpPr>
                  <a:xfrm>
                    <a:off x="1640560" y="48145"/>
                    <a:ext cx="96504" cy="224682"/>
                    <a:chOff x="0" y="0"/>
                    <a:chExt cx="96503" cy="224680"/>
                  </a:xfrm>
                </p:grpSpPr>
                <p:sp>
                  <p:nvSpPr>
                    <p:cNvPr id="1780" name="Shape 178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1" name="Shape 178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85" name="Group 1785"/>
                  <p:cNvGrpSpPr/>
                  <p:nvPr/>
                </p:nvGrpSpPr>
                <p:grpSpPr>
                  <a:xfrm>
                    <a:off x="1753147" y="48145"/>
                    <a:ext cx="96504" cy="224682"/>
                    <a:chOff x="0" y="0"/>
                    <a:chExt cx="96503" cy="224680"/>
                  </a:xfrm>
                </p:grpSpPr>
                <p:sp>
                  <p:nvSpPr>
                    <p:cNvPr id="1783" name="Shape 178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4" name="Shape 178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88" name="Group 1788"/>
                  <p:cNvGrpSpPr/>
                  <p:nvPr/>
                </p:nvGrpSpPr>
                <p:grpSpPr>
                  <a:xfrm>
                    <a:off x="1865735" y="48145"/>
                    <a:ext cx="96505" cy="224682"/>
                    <a:chOff x="0" y="0"/>
                    <a:chExt cx="96503" cy="224680"/>
                  </a:xfrm>
                </p:grpSpPr>
                <p:sp>
                  <p:nvSpPr>
                    <p:cNvPr id="1786" name="Shape 178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7" name="Shape 178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91" name="Group 1791"/>
                  <p:cNvGrpSpPr/>
                  <p:nvPr/>
                </p:nvGrpSpPr>
                <p:grpSpPr>
                  <a:xfrm>
                    <a:off x="1978322" y="48145"/>
                    <a:ext cx="96505" cy="224682"/>
                    <a:chOff x="0" y="0"/>
                    <a:chExt cx="96503" cy="224680"/>
                  </a:xfrm>
                </p:grpSpPr>
                <p:sp>
                  <p:nvSpPr>
                    <p:cNvPr id="1789" name="Shape 178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0" name="Shape 179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94" name="Group 1794"/>
                  <p:cNvGrpSpPr/>
                  <p:nvPr/>
                </p:nvGrpSpPr>
                <p:grpSpPr>
                  <a:xfrm>
                    <a:off x="2090909" y="48145"/>
                    <a:ext cx="96505" cy="224682"/>
                    <a:chOff x="0" y="0"/>
                    <a:chExt cx="96503" cy="224680"/>
                  </a:xfrm>
                </p:grpSpPr>
                <p:sp>
                  <p:nvSpPr>
                    <p:cNvPr id="1792" name="Shape 179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3" name="Shape 179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97" name="Group 1797"/>
                  <p:cNvGrpSpPr/>
                  <p:nvPr/>
                </p:nvGrpSpPr>
                <p:grpSpPr>
                  <a:xfrm>
                    <a:off x="2203498" y="48145"/>
                    <a:ext cx="96504" cy="224682"/>
                    <a:chOff x="0" y="0"/>
                    <a:chExt cx="96503" cy="224680"/>
                  </a:xfrm>
                </p:grpSpPr>
                <p:sp>
                  <p:nvSpPr>
                    <p:cNvPr id="1795" name="Shape 179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6" name="Shape 179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00" name="Group 1800"/>
                  <p:cNvGrpSpPr/>
                  <p:nvPr/>
                </p:nvGrpSpPr>
                <p:grpSpPr>
                  <a:xfrm>
                    <a:off x="2428671" y="48145"/>
                    <a:ext cx="96505" cy="224682"/>
                    <a:chOff x="0" y="0"/>
                    <a:chExt cx="96503" cy="224680"/>
                  </a:xfrm>
                </p:grpSpPr>
                <p:sp>
                  <p:nvSpPr>
                    <p:cNvPr id="1798" name="Shape 179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9" name="Shape 179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nvGrpSpPr>
              <p:cNvPr id="1871" name="Group 1871"/>
              <p:cNvGrpSpPr/>
              <p:nvPr/>
            </p:nvGrpSpPr>
            <p:grpSpPr>
              <a:xfrm>
                <a:off x="0" y="1183715"/>
                <a:ext cx="2573429" cy="577751"/>
                <a:chOff x="0" y="0"/>
                <a:chExt cx="2573428" cy="577750"/>
              </a:xfrm>
            </p:grpSpPr>
            <p:sp>
              <p:nvSpPr>
                <p:cNvPr id="1803" name="Shape 1803"/>
                <p:cNvSpPr/>
                <p:nvPr/>
              </p:nvSpPr>
              <p:spPr>
                <a:xfrm>
                  <a:off x="16084" y="16049"/>
                  <a:ext cx="2541260" cy="561702"/>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4" name="Shape 1804"/>
                <p:cNvSpPr/>
                <p:nvPr/>
              </p:nvSpPr>
              <p:spPr>
                <a:xfrm>
                  <a:off x="0" y="417264"/>
                  <a:ext cx="2123077" cy="160487"/>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5" name="Shape 1805"/>
                <p:cNvSpPr/>
                <p:nvPr/>
              </p:nvSpPr>
              <p:spPr>
                <a:xfrm>
                  <a:off x="2139162" y="417264"/>
                  <a:ext cx="434267" cy="160487"/>
                </a:xfrm>
                <a:prstGeom prst="rect">
                  <a:avLst/>
                </a:prstGeom>
                <a:gradFill flip="none" rotWithShape="1">
                  <a:gsLst>
                    <a:gs pos="0">
                      <a:srgbClr val="0096FF"/>
                    </a:gs>
                    <a:gs pos="100000">
                      <a:srgbClr val="76D6FF"/>
                    </a:gs>
                  </a:gsLst>
                  <a:lin ang="5400000" scaled="0"/>
                </a:grad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70" name="Group 1870"/>
                <p:cNvGrpSpPr/>
                <p:nvPr/>
              </p:nvGrpSpPr>
              <p:grpSpPr>
                <a:xfrm>
                  <a:off x="0" y="0"/>
                  <a:ext cx="2557343" cy="320973"/>
                  <a:chOff x="0" y="0"/>
                  <a:chExt cx="2557342" cy="320972"/>
                </a:xfrm>
              </p:grpSpPr>
              <p:sp>
                <p:nvSpPr>
                  <p:cNvPr id="1806" name="Shape 1806"/>
                  <p:cNvSpPr/>
                  <p:nvPr/>
                </p:nvSpPr>
                <p:spPr>
                  <a:xfrm>
                    <a:off x="0" y="0"/>
                    <a:ext cx="2557343" cy="320973"/>
                  </a:xfrm>
                  <a:prstGeom prst="rect">
                    <a:avLst/>
                  </a:prstGeom>
                  <a:noFill/>
                  <a:ln w="12700" cap="flat">
                    <a:solidFill>
                      <a:srgbClr val="0096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09" name="Group 1809"/>
                  <p:cNvGrpSpPr/>
                  <p:nvPr/>
                </p:nvGrpSpPr>
                <p:grpSpPr>
                  <a:xfrm>
                    <a:off x="64337" y="48145"/>
                    <a:ext cx="96504" cy="224682"/>
                    <a:chOff x="0" y="0"/>
                    <a:chExt cx="96503" cy="224680"/>
                  </a:xfrm>
                </p:grpSpPr>
                <p:sp>
                  <p:nvSpPr>
                    <p:cNvPr id="1807" name="Shape 180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8" name="Shape 180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12" name="Group 1812"/>
                  <p:cNvGrpSpPr/>
                  <p:nvPr/>
                </p:nvGrpSpPr>
                <p:grpSpPr>
                  <a:xfrm>
                    <a:off x="176922" y="48145"/>
                    <a:ext cx="96505" cy="224682"/>
                    <a:chOff x="0" y="0"/>
                    <a:chExt cx="96503" cy="224680"/>
                  </a:xfrm>
                </p:grpSpPr>
                <p:sp>
                  <p:nvSpPr>
                    <p:cNvPr id="1810" name="Shape 181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1" name="Shape 181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15" name="Group 1815"/>
                  <p:cNvGrpSpPr/>
                  <p:nvPr/>
                </p:nvGrpSpPr>
                <p:grpSpPr>
                  <a:xfrm>
                    <a:off x="289511" y="48145"/>
                    <a:ext cx="96504" cy="224682"/>
                    <a:chOff x="0" y="0"/>
                    <a:chExt cx="96503" cy="224680"/>
                  </a:xfrm>
                </p:grpSpPr>
                <p:sp>
                  <p:nvSpPr>
                    <p:cNvPr id="1813" name="Shape 181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4" name="Shape 181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18" name="Group 1818"/>
                  <p:cNvGrpSpPr/>
                  <p:nvPr/>
                </p:nvGrpSpPr>
                <p:grpSpPr>
                  <a:xfrm>
                    <a:off x="402099" y="48145"/>
                    <a:ext cx="96505" cy="224682"/>
                    <a:chOff x="0" y="0"/>
                    <a:chExt cx="96503" cy="224680"/>
                  </a:xfrm>
                </p:grpSpPr>
                <p:sp>
                  <p:nvSpPr>
                    <p:cNvPr id="1816" name="Shape 181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7" name="Shape 181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21" name="Group 1821"/>
                  <p:cNvGrpSpPr/>
                  <p:nvPr/>
                </p:nvGrpSpPr>
                <p:grpSpPr>
                  <a:xfrm>
                    <a:off x="514686" y="48145"/>
                    <a:ext cx="96504" cy="224682"/>
                    <a:chOff x="0" y="0"/>
                    <a:chExt cx="96503" cy="224680"/>
                  </a:xfrm>
                </p:grpSpPr>
                <p:sp>
                  <p:nvSpPr>
                    <p:cNvPr id="1819" name="Shape 181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0" name="Shape 182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24" name="Group 1824"/>
                  <p:cNvGrpSpPr/>
                  <p:nvPr/>
                </p:nvGrpSpPr>
                <p:grpSpPr>
                  <a:xfrm>
                    <a:off x="627273" y="48145"/>
                    <a:ext cx="96504" cy="224682"/>
                    <a:chOff x="0" y="0"/>
                    <a:chExt cx="96503" cy="224680"/>
                  </a:xfrm>
                </p:grpSpPr>
                <p:sp>
                  <p:nvSpPr>
                    <p:cNvPr id="1822" name="Shape 182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3" name="Shape 182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27" name="Group 1827"/>
                  <p:cNvGrpSpPr/>
                  <p:nvPr/>
                </p:nvGrpSpPr>
                <p:grpSpPr>
                  <a:xfrm>
                    <a:off x="739861" y="48145"/>
                    <a:ext cx="96505" cy="224682"/>
                    <a:chOff x="0" y="0"/>
                    <a:chExt cx="96503" cy="224680"/>
                  </a:xfrm>
                </p:grpSpPr>
                <p:sp>
                  <p:nvSpPr>
                    <p:cNvPr id="1825" name="Shape 182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6" name="Shape 182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30" name="Group 1830"/>
                  <p:cNvGrpSpPr/>
                  <p:nvPr/>
                </p:nvGrpSpPr>
                <p:grpSpPr>
                  <a:xfrm>
                    <a:off x="852447" y="48145"/>
                    <a:ext cx="96504" cy="224682"/>
                    <a:chOff x="0" y="0"/>
                    <a:chExt cx="96503" cy="224680"/>
                  </a:xfrm>
                </p:grpSpPr>
                <p:sp>
                  <p:nvSpPr>
                    <p:cNvPr id="1828" name="Shape 182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9" name="Shape 182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33" name="Group 1833"/>
                  <p:cNvGrpSpPr/>
                  <p:nvPr/>
                </p:nvGrpSpPr>
                <p:grpSpPr>
                  <a:xfrm>
                    <a:off x="965035" y="48145"/>
                    <a:ext cx="96505" cy="224682"/>
                    <a:chOff x="0" y="0"/>
                    <a:chExt cx="96503" cy="224680"/>
                  </a:xfrm>
                </p:grpSpPr>
                <p:sp>
                  <p:nvSpPr>
                    <p:cNvPr id="1831" name="Shape 183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2" name="Shape 183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36" name="Group 1836"/>
                  <p:cNvGrpSpPr/>
                  <p:nvPr/>
                </p:nvGrpSpPr>
                <p:grpSpPr>
                  <a:xfrm>
                    <a:off x="1077622" y="48145"/>
                    <a:ext cx="96505" cy="224682"/>
                    <a:chOff x="0" y="0"/>
                    <a:chExt cx="96503" cy="224680"/>
                  </a:xfrm>
                </p:grpSpPr>
                <p:sp>
                  <p:nvSpPr>
                    <p:cNvPr id="1834" name="Shape 183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5" name="Shape 183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39" name="Group 1839"/>
                  <p:cNvGrpSpPr/>
                  <p:nvPr/>
                </p:nvGrpSpPr>
                <p:grpSpPr>
                  <a:xfrm>
                    <a:off x="1190211" y="48145"/>
                    <a:ext cx="96504" cy="224682"/>
                    <a:chOff x="0" y="0"/>
                    <a:chExt cx="96503" cy="224680"/>
                  </a:xfrm>
                </p:grpSpPr>
                <p:sp>
                  <p:nvSpPr>
                    <p:cNvPr id="1837" name="Shape 183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8" name="Shape 183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42" name="Group 1842"/>
                  <p:cNvGrpSpPr/>
                  <p:nvPr/>
                </p:nvGrpSpPr>
                <p:grpSpPr>
                  <a:xfrm>
                    <a:off x="1302797" y="48145"/>
                    <a:ext cx="96504" cy="224682"/>
                    <a:chOff x="0" y="0"/>
                    <a:chExt cx="96503" cy="224680"/>
                  </a:xfrm>
                </p:grpSpPr>
                <p:sp>
                  <p:nvSpPr>
                    <p:cNvPr id="1840" name="Shape 1840"/>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1" name="Shape 1841"/>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45" name="Group 1845"/>
                  <p:cNvGrpSpPr/>
                  <p:nvPr/>
                </p:nvGrpSpPr>
                <p:grpSpPr>
                  <a:xfrm>
                    <a:off x="1415385" y="48145"/>
                    <a:ext cx="96505" cy="224682"/>
                    <a:chOff x="0" y="0"/>
                    <a:chExt cx="96503" cy="224680"/>
                  </a:xfrm>
                </p:grpSpPr>
                <p:sp>
                  <p:nvSpPr>
                    <p:cNvPr id="1843" name="Shape 1843"/>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4" name="Shape 1844"/>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48" name="Group 1848"/>
                  <p:cNvGrpSpPr/>
                  <p:nvPr/>
                </p:nvGrpSpPr>
                <p:grpSpPr>
                  <a:xfrm>
                    <a:off x="1527971" y="48145"/>
                    <a:ext cx="96505" cy="224682"/>
                    <a:chOff x="0" y="0"/>
                    <a:chExt cx="96503" cy="224680"/>
                  </a:xfrm>
                </p:grpSpPr>
                <p:sp>
                  <p:nvSpPr>
                    <p:cNvPr id="1846" name="Shape 1846"/>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7" name="Shape 1847"/>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51" name="Group 1851"/>
                  <p:cNvGrpSpPr/>
                  <p:nvPr/>
                </p:nvGrpSpPr>
                <p:grpSpPr>
                  <a:xfrm>
                    <a:off x="1640560" y="48145"/>
                    <a:ext cx="96504" cy="224682"/>
                    <a:chOff x="0" y="0"/>
                    <a:chExt cx="96503" cy="224680"/>
                  </a:xfrm>
                </p:grpSpPr>
                <p:sp>
                  <p:nvSpPr>
                    <p:cNvPr id="1849" name="Shape 1849"/>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0" name="Shape 1850"/>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54" name="Group 1854"/>
                  <p:cNvGrpSpPr/>
                  <p:nvPr/>
                </p:nvGrpSpPr>
                <p:grpSpPr>
                  <a:xfrm>
                    <a:off x="1753147" y="48145"/>
                    <a:ext cx="96504" cy="224682"/>
                    <a:chOff x="0" y="0"/>
                    <a:chExt cx="96503" cy="224680"/>
                  </a:xfrm>
                </p:grpSpPr>
                <p:sp>
                  <p:nvSpPr>
                    <p:cNvPr id="1852" name="Shape 1852"/>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3" name="Shape 1853"/>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57" name="Group 1857"/>
                  <p:cNvGrpSpPr/>
                  <p:nvPr/>
                </p:nvGrpSpPr>
                <p:grpSpPr>
                  <a:xfrm>
                    <a:off x="1865735" y="48145"/>
                    <a:ext cx="96505" cy="224682"/>
                    <a:chOff x="0" y="0"/>
                    <a:chExt cx="96503" cy="224680"/>
                  </a:xfrm>
                </p:grpSpPr>
                <p:sp>
                  <p:nvSpPr>
                    <p:cNvPr id="1855" name="Shape 1855"/>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6" name="Shape 1856"/>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60" name="Group 1860"/>
                  <p:cNvGrpSpPr/>
                  <p:nvPr/>
                </p:nvGrpSpPr>
                <p:grpSpPr>
                  <a:xfrm>
                    <a:off x="1978322" y="48145"/>
                    <a:ext cx="96505" cy="224682"/>
                    <a:chOff x="0" y="0"/>
                    <a:chExt cx="96503" cy="224680"/>
                  </a:xfrm>
                </p:grpSpPr>
                <p:sp>
                  <p:nvSpPr>
                    <p:cNvPr id="1858" name="Shape 1858"/>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9" name="Shape 1859"/>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63" name="Group 1863"/>
                  <p:cNvGrpSpPr/>
                  <p:nvPr/>
                </p:nvGrpSpPr>
                <p:grpSpPr>
                  <a:xfrm>
                    <a:off x="2090909" y="48145"/>
                    <a:ext cx="96505" cy="224682"/>
                    <a:chOff x="0" y="0"/>
                    <a:chExt cx="96503" cy="224680"/>
                  </a:xfrm>
                </p:grpSpPr>
                <p:sp>
                  <p:nvSpPr>
                    <p:cNvPr id="1861" name="Shape 1861"/>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2" name="Shape 1862"/>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66" name="Group 1866"/>
                  <p:cNvGrpSpPr/>
                  <p:nvPr/>
                </p:nvGrpSpPr>
                <p:grpSpPr>
                  <a:xfrm>
                    <a:off x="2203498" y="48145"/>
                    <a:ext cx="96504" cy="224682"/>
                    <a:chOff x="0" y="0"/>
                    <a:chExt cx="96503" cy="224680"/>
                  </a:xfrm>
                </p:grpSpPr>
                <p:sp>
                  <p:nvSpPr>
                    <p:cNvPr id="1864" name="Shape 1864"/>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5" name="Shape 1865"/>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69" name="Group 1869"/>
                  <p:cNvGrpSpPr/>
                  <p:nvPr/>
                </p:nvGrpSpPr>
                <p:grpSpPr>
                  <a:xfrm>
                    <a:off x="2428671" y="48145"/>
                    <a:ext cx="96505" cy="224682"/>
                    <a:chOff x="0" y="0"/>
                    <a:chExt cx="96503" cy="224680"/>
                  </a:xfrm>
                </p:grpSpPr>
                <p:sp>
                  <p:nvSpPr>
                    <p:cNvPr id="1867" name="Shape 1867"/>
                    <p:cNvSpPr/>
                    <p:nvPr/>
                  </p:nvSpPr>
                  <p:spPr>
                    <a:xfrm>
                      <a:off x="0" y="0"/>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8" name="Shape 1868"/>
                    <p:cNvSpPr/>
                    <p:nvPr/>
                  </p:nvSpPr>
                  <p:spPr>
                    <a:xfrm>
                      <a:off x="0" y="128389"/>
                      <a:ext cx="96504" cy="9629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sp>
          <p:nvSpPr>
            <p:cNvPr id="1873" name="Shape 1873"/>
            <p:cNvSpPr/>
            <p:nvPr/>
          </p:nvSpPr>
          <p:spPr>
            <a:xfrm>
              <a:off x="994575" y="0"/>
              <a:ext cx="9032726" cy="1129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62" y="0"/>
                  </a:lnTo>
                  <a:lnTo>
                    <a:pt x="19603" y="245"/>
                  </a:lnTo>
                  <a:lnTo>
                    <a:pt x="21600" y="21109"/>
                  </a:lnTo>
                  <a:lnTo>
                    <a:pt x="0" y="21600"/>
                  </a:lnTo>
                  <a:close/>
                </a:path>
              </a:pathLst>
            </a:custGeom>
            <a:solidFill>
              <a:srgbClr val="000000"/>
            </a:solidFill>
            <a:ln w="38100" cap="flat">
              <a:solidFill>
                <a:srgbClr val="76D6FF"/>
              </a:solidFill>
              <a:prstDash val="solid"/>
              <a:miter lim="400000"/>
              <a:headEnd type="stealth" w="med" len="med"/>
            </a:ln>
            <a:effectLst/>
          </p:spPr>
          <p:txBody>
            <a:bodyPr wrap="square" lIns="0" tIns="0" rIns="0" bIns="0" numCol="1" anchor="ctr">
              <a:noAutofit/>
            </a:bodyPr>
            <a:lstStyle/>
            <a:p>
              <a:pPr lvl="0">
                <a:defRPr sz="5600">
                  <a:latin typeface="Gill Sans"/>
                  <a:ea typeface="Gill Sans"/>
                  <a:cs typeface="Gill Sans"/>
                  <a:sym typeface="Gill Sans"/>
                </a:defRPr>
              </a:pPr>
            </a:p>
          </p:txBody>
        </p:sp>
        <p:sp>
          <p:nvSpPr>
            <p:cNvPr id="1874" name="Shape 1874"/>
            <p:cNvSpPr/>
            <p:nvPr/>
          </p:nvSpPr>
          <p:spPr>
            <a:xfrm>
              <a:off x="10734994" y="1160362"/>
              <a:ext cx="1" cy="1769437"/>
            </a:xfrm>
            <a:prstGeom prst="line">
              <a:avLst/>
            </a:prstGeom>
            <a:noFill/>
            <a:ln w="25400" cap="flat">
              <a:solidFill>
                <a:srgbClr val="0061FF"/>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1875" name="Shape 1875"/>
            <p:cNvSpPr/>
            <p:nvPr/>
          </p:nvSpPr>
          <p:spPr>
            <a:xfrm>
              <a:off x="0" y="1111195"/>
              <a:ext cx="393344" cy="1819214"/>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6" name="Shape 1876"/>
            <p:cNvSpPr/>
            <p:nvPr/>
          </p:nvSpPr>
          <p:spPr>
            <a:xfrm>
              <a:off x="131114" y="1881491"/>
              <a:ext cx="163894" cy="16389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2700" cap="flat">
              <a:solidFill>
                <a:srgbClr val="E32400"/>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7" name="Shape 1877"/>
            <p:cNvSpPr/>
            <p:nvPr/>
          </p:nvSpPr>
          <p:spPr>
            <a:xfrm>
              <a:off x="10751384" y="1127584"/>
              <a:ext cx="393344" cy="1819214"/>
            </a:xfrm>
            <a:prstGeom prst="rect">
              <a:avLst/>
            </a:prstGeom>
            <a:noFill/>
            <a:ln w="254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8" name="Shape 1878"/>
            <p:cNvSpPr/>
            <p:nvPr/>
          </p:nvSpPr>
          <p:spPr>
            <a:xfrm>
              <a:off x="98335" y="2324003"/>
              <a:ext cx="163894" cy="65558"/>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9" name="Shape 1879"/>
            <p:cNvSpPr/>
            <p:nvPr/>
          </p:nvSpPr>
          <p:spPr>
            <a:xfrm>
              <a:off x="98335" y="2537064"/>
              <a:ext cx="163894" cy="65559"/>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0" name="Shape 1880"/>
            <p:cNvSpPr/>
            <p:nvPr/>
          </p:nvSpPr>
          <p:spPr>
            <a:xfrm>
              <a:off x="98335" y="2750125"/>
              <a:ext cx="163894" cy="65558"/>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1" name="Shape 1881"/>
            <p:cNvSpPr/>
            <p:nvPr/>
          </p:nvSpPr>
          <p:spPr>
            <a:xfrm>
              <a:off x="98335" y="2537064"/>
              <a:ext cx="163894" cy="65559"/>
            </a:xfrm>
            <a:prstGeom prst="rect">
              <a:avLst/>
            </a:prstGeom>
            <a:noFill/>
            <a:ln w="12700" cap="flat">
              <a:solidFill>
                <a:srgbClr val="77BB41"/>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2" name="Shape 1882"/>
            <p:cNvSpPr/>
            <p:nvPr/>
          </p:nvSpPr>
          <p:spPr>
            <a:xfrm>
              <a:off x="98335" y="2537064"/>
              <a:ext cx="163894" cy="65559"/>
            </a:xfrm>
            <a:prstGeom prst="rect">
              <a:avLst/>
            </a:prstGeom>
            <a:noFill/>
            <a:ln w="12700" cap="flat">
              <a:solidFill>
                <a:srgbClr val="77BB41"/>
              </a:solidFill>
              <a:prstDash val="solid"/>
              <a:miter lim="400000"/>
            </a:ln>
            <a:effectLst/>
          </p:spPr>
          <p:txBody>
            <a:bodyPr wrap="square" lIns="0" tIns="0" rIns="0" bIns="0" numCol="1" anchor="ctr">
              <a:noAutofit/>
            </a:bodyPr>
            <a:lstStyle/>
            <a:p>
              <a:pPr lvl="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87" name="Group 1887"/>
          <p:cNvGrpSpPr/>
          <p:nvPr/>
        </p:nvGrpSpPr>
        <p:grpSpPr>
          <a:xfrm>
            <a:off x="10972800" y="5143500"/>
            <a:ext cx="1016000" cy="927100"/>
            <a:chOff x="0" y="0"/>
            <a:chExt cx="1016000" cy="927100"/>
          </a:xfrm>
        </p:grpSpPr>
        <p:sp>
          <p:nvSpPr>
            <p:cNvPr id="1884" name="Shape 1884"/>
            <p:cNvSpPr/>
            <p:nvPr/>
          </p:nvSpPr>
          <p:spPr>
            <a:xfrm>
              <a:off x="0" y="0"/>
              <a:ext cx="1016000" cy="927100"/>
            </a:xfrm>
            <a:prstGeom prst="roundRect">
              <a:avLst>
                <a:gd name="adj" fmla="val 20548"/>
              </a:avLst>
            </a:prstGeom>
            <a:noFill/>
            <a:ln w="25400" cap="flat">
              <a:solidFill>
                <a:srgbClr val="0056D6"/>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5" name="Shape 1885"/>
            <p:cNvSpPr/>
            <p:nvPr/>
          </p:nvSpPr>
          <p:spPr>
            <a:xfrm>
              <a:off x="87863" y="83581"/>
              <a:ext cx="851784" cy="770812"/>
            </a:xfrm>
            <a:prstGeom prst="roundRect">
              <a:avLst>
                <a:gd name="adj" fmla="val 24714"/>
              </a:avLst>
            </a:prstGeom>
            <a:solidFill>
              <a:srgbClr val="000000"/>
            </a:solidFill>
            <a:ln w="25400" cap="flat">
              <a:solidFill>
                <a:srgbClr val="0056D6"/>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6" name="Shape 1886"/>
            <p:cNvSpPr/>
            <p:nvPr/>
          </p:nvSpPr>
          <p:spPr>
            <a:xfrm>
              <a:off x="276653" y="278249"/>
              <a:ext cx="52070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solidFill>
                    <a:srgbClr val="0061FF"/>
                  </a:solidFill>
                  <a:latin typeface="+mn-lt"/>
                  <a:ea typeface="+mn-ea"/>
                  <a:cs typeface="+mn-cs"/>
                  <a:sym typeface="Myriad Pro Condensed"/>
                </a:defRPr>
              </a:lvl1pPr>
            </a:lstStyle>
            <a:p>
              <a:pPr lvl="0">
                <a:defRPr>
                  <a:solidFill>
                    <a:srgbClr val="000000"/>
                  </a:solidFill>
                </a:defRPr>
              </a:pPr>
              <a:r>
                <a:rPr>
                  <a:solidFill>
                    <a:srgbClr val="0061FF"/>
                  </a:solidFill>
                </a:rPr>
                <a:t>Intel</a:t>
              </a:r>
            </a:p>
          </p:txBody>
        </p:sp>
      </p:grpSp>
      <p:grpSp>
        <p:nvGrpSpPr>
          <p:cNvPr id="1896" name="Group 1896"/>
          <p:cNvGrpSpPr/>
          <p:nvPr/>
        </p:nvGrpSpPr>
        <p:grpSpPr>
          <a:xfrm>
            <a:off x="8443162" y="5154909"/>
            <a:ext cx="381001" cy="917245"/>
            <a:chOff x="0" y="0"/>
            <a:chExt cx="381000" cy="917244"/>
          </a:xfrm>
        </p:grpSpPr>
        <p:sp>
          <p:nvSpPr>
            <p:cNvPr id="1888" name="Shape 1888"/>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89" name="Shape 1889"/>
            <p:cNvSpPr/>
            <p:nvPr/>
          </p:nvSpPr>
          <p:spPr>
            <a:xfrm>
              <a:off x="23083" y="585010"/>
              <a:ext cx="27763"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0" name="Shape 1890"/>
            <p:cNvSpPr/>
            <p:nvPr/>
          </p:nvSpPr>
          <p:spPr>
            <a:xfrm>
              <a:off x="69253" y="502398"/>
              <a:ext cx="27763"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1" name="Shape 1891"/>
            <p:cNvSpPr/>
            <p:nvPr/>
          </p:nvSpPr>
          <p:spPr>
            <a:xfrm>
              <a:off x="115423" y="419677"/>
              <a:ext cx="27762"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2" name="Shape 1892"/>
            <p:cNvSpPr/>
            <p:nvPr/>
          </p:nvSpPr>
          <p:spPr>
            <a:xfrm>
              <a:off x="332537" y="35271"/>
              <a:ext cx="23992"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3" name="Shape 1893"/>
            <p:cNvSpPr/>
            <p:nvPr/>
          </p:nvSpPr>
          <p:spPr>
            <a:xfrm>
              <a:off x="300969" y="10867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4" name="Shape 1894"/>
            <p:cNvSpPr/>
            <p:nvPr/>
          </p:nvSpPr>
          <p:spPr>
            <a:xfrm>
              <a:off x="256925" y="182085"/>
              <a:ext cx="23164" cy="2055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5" name="Shape 1895"/>
            <p:cNvSpPr/>
            <p:nvPr/>
          </p:nvSpPr>
          <p:spPr>
            <a:xfrm>
              <a:off x="168836" y="314218"/>
              <a:ext cx="27762"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05" name="Group 1905"/>
          <p:cNvGrpSpPr/>
          <p:nvPr/>
        </p:nvGrpSpPr>
        <p:grpSpPr>
          <a:xfrm>
            <a:off x="8661400" y="5156200"/>
            <a:ext cx="381001" cy="917245"/>
            <a:chOff x="0" y="0"/>
            <a:chExt cx="381000" cy="917244"/>
          </a:xfrm>
        </p:grpSpPr>
        <p:sp>
          <p:nvSpPr>
            <p:cNvPr id="1897" name="Shape 1897"/>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8" name="Shape 1898"/>
            <p:cNvSpPr/>
            <p:nvPr/>
          </p:nvSpPr>
          <p:spPr>
            <a:xfrm>
              <a:off x="17528" y="590170"/>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899" name="Shape 1899"/>
            <p:cNvSpPr/>
            <p:nvPr/>
          </p:nvSpPr>
          <p:spPr>
            <a:xfrm>
              <a:off x="63698" y="507557"/>
              <a:ext cx="27762"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0" name="Shape 1900"/>
            <p:cNvSpPr/>
            <p:nvPr/>
          </p:nvSpPr>
          <p:spPr>
            <a:xfrm>
              <a:off x="109866" y="424837"/>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1" name="Shape 1901"/>
            <p:cNvSpPr/>
            <p:nvPr/>
          </p:nvSpPr>
          <p:spPr>
            <a:xfrm>
              <a:off x="332116" y="40431"/>
              <a:ext cx="23991"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2" name="Shape 1902"/>
            <p:cNvSpPr/>
            <p:nvPr/>
          </p:nvSpPr>
          <p:spPr>
            <a:xfrm>
              <a:off x="295412" y="11383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3" name="Shape 1903"/>
            <p:cNvSpPr/>
            <p:nvPr/>
          </p:nvSpPr>
          <p:spPr>
            <a:xfrm>
              <a:off x="251369" y="187245"/>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4" name="Shape 1904"/>
            <p:cNvSpPr/>
            <p:nvPr/>
          </p:nvSpPr>
          <p:spPr>
            <a:xfrm>
              <a:off x="163279" y="319378"/>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14" name="Group 1914"/>
          <p:cNvGrpSpPr/>
          <p:nvPr/>
        </p:nvGrpSpPr>
        <p:grpSpPr>
          <a:xfrm>
            <a:off x="8864600" y="5156200"/>
            <a:ext cx="381001" cy="917245"/>
            <a:chOff x="0" y="0"/>
            <a:chExt cx="381000" cy="917244"/>
          </a:xfrm>
        </p:grpSpPr>
        <p:sp>
          <p:nvSpPr>
            <p:cNvPr id="1906" name="Shape 1906"/>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7" name="Shape 1907"/>
            <p:cNvSpPr/>
            <p:nvPr/>
          </p:nvSpPr>
          <p:spPr>
            <a:xfrm>
              <a:off x="28640" y="590170"/>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8" name="Shape 1908"/>
            <p:cNvSpPr/>
            <p:nvPr/>
          </p:nvSpPr>
          <p:spPr>
            <a:xfrm>
              <a:off x="74810" y="507557"/>
              <a:ext cx="27763"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09" name="Shape 1909"/>
            <p:cNvSpPr/>
            <p:nvPr/>
          </p:nvSpPr>
          <p:spPr>
            <a:xfrm>
              <a:off x="120979" y="424837"/>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0" name="Shape 1910"/>
            <p:cNvSpPr/>
            <p:nvPr/>
          </p:nvSpPr>
          <p:spPr>
            <a:xfrm>
              <a:off x="343228" y="40431"/>
              <a:ext cx="23991"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1" name="Shape 1911"/>
            <p:cNvSpPr/>
            <p:nvPr/>
          </p:nvSpPr>
          <p:spPr>
            <a:xfrm>
              <a:off x="306525" y="11383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2" name="Shape 1912"/>
            <p:cNvSpPr/>
            <p:nvPr/>
          </p:nvSpPr>
          <p:spPr>
            <a:xfrm>
              <a:off x="262481" y="187245"/>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3" name="Shape 1913"/>
            <p:cNvSpPr/>
            <p:nvPr/>
          </p:nvSpPr>
          <p:spPr>
            <a:xfrm>
              <a:off x="174392" y="319378"/>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23" name="Group 1923"/>
          <p:cNvGrpSpPr/>
          <p:nvPr/>
        </p:nvGrpSpPr>
        <p:grpSpPr>
          <a:xfrm>
            <a:off x="9080500" y="5156200"/>
            <a:ext cx="381001" cy="917245"/>
            <a:chOff x="0" y="0"/>
            <a:chExt cx="381000" cy="917244"/>
          </a:xfrm>
        </p:grpSpPr>
        <p:sp>
          <p:nvSpPr>
            <p:cNvPr id="1915" name="Shape 1915"/>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6" name="Shape 1916"/>
            <p:cNvSpPr/>
            <p:nvPr/>
          </p:nvSpPr>
          <p:spPr>
            <a:xfrm>
              <a:off x="27053" y="590170"/>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7" name="Shape 1917"/>
            <p:cNvSpPr/>
            <p:nvPr/>
          </p:nvSpPr>
          <p:spPr>
            <a:xfrm>
              <a:off x="73223" y="507557"/>
              <a:ext cx="27762"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8" name="Shape 1918"/>
            <p:cNvSpPr/>
            <p:nvPr/>
          </p:nvSpPr>
          <p:spPr>
            <a:xfrm>
              <a:off x="119391" y="424837"/>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19" name="Shape 1919"/>
            <p:cNvSpPr/>
            <p:nvPr/>
          </p:nvSpPr>
          <p:spPr>
            <a:xfrm>
              <a:off x="341641" y="40431"/>
              <a:ext cx="23991"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0" name="Shape 1920"/>
            <p:cNvSpPr/>
            <p:nvPr/>
          </p:nvSpPr>
          <p:spPr>
            <a:xfrm>
              <a:off x="304937" y="11383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1" name="Shape 1921"/>
            <p:cNvSpPr/>
            <p:nvPr/>
          </p:nvSpPr>
          <p:spPr>
            <a:xfrm>
              <a:off x="260894" y="187245"/>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2" name="Shape 1922"/>
            <p:cNvSpPr/>
            <p:nvPr/>
          </p:nvSpPr>
          <p:spPr>
            <a:xfrm>
              <a:off x="172804" y="319378"/>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32" name="Group 1932"/>
          <p:cNvGrpSpPr/>
          <p:nvPr/>
        </p:nvGrpSpPr>
        <p:grpSpPr>
          <a:xfrm>
            <a:off x="9296400" y="5156200"/>
            <a:ext cx="381001" cy="917245"/>
            <a:chOff x="0" y="0"/>
            <a:chExt cx="381000" cy="917244"/>
          </a:xfrm>
        </p:grpSpPr>
        <p:sp>
          <p:nvSpPr>
            <p:cNvPr id="1924" name="Shape 1924"/>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5" name="Shape 1925"/>
            <p:cNvSpPr/>
            <p:nvPr/>
          </p:nvSpPr>
          <p:spPr>
            <a:xfrm>
              <a:off x="25465" y="590170"/>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6" name="Shape 1926"/>
            <p:cNvSpPr/>
            <p:nvPr/>
          </p:nvSpPr>
          <p:spPr>
            <a:xfrm>
              <a:off x="71635" y="507557"/>
              <a:ext cx="27763"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7" name="Shape 1927"/>
            <p:cNvSpPr/>
            <p:nvPr/>
          </p:nvSpPr>
          <p:spPr>
            <a:xfrm>
              <a:off x="117804" y="424837"/>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8" name="Shape 1928"/>
            <p:cNvSpPr/>
            <p:nvPr/>
          </p:nvSpPr>
          <p:spPr>
            <a:xfrm>
              <a:off x="340054" y="40431"/>
              <a:ext cx="23991"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29" name="Shape 1929"/>
            <p:cNvSpPr/>
            <p:nvPr/>
          </p:nvSpPr>
          <p:spPr>
            <a:xfrm>
              <a:off x="303350" y="11383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0" name="Shape 1930"/>
            <p:cNvSpPr/>
            <p:nvPr/>
          </p:nvSpPr>
          <p:spPr>
            <a:xfrm>
              <a:off x="259306" y="187245"/>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1" name="Shape 1931"/>
            <p:cNvSpPr/>
            <p:nvPr/>
          </p:nvSpPr>
          <p:spPr>
            <a:xfrm>
              <a:off x="171217" y="319378"/>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41" name="Group 1941"/>
          <p:cNvGrpSpPr/>
          <p:nvPr/>
        </p:nvGrpSpPr>
        <p:grpSpPr>
          <a:xfrm>
            <a:off x="9512300" y="5156200"/>
            <a:ext cx="381001" cy="917245"/>
            <a:chOff x="0" y="0"/>
            <a:chExt cx="381000" cy="917244"/>
          </a:xfrm>
        </p:grpSpPr>
        <p:sp>
          <p:nvSpPr>
            <p:cNvPr id="1933" name="Shape 1933"/>
            <p:cNvSpPr/>
            <p:nvPr/>
          </p:nvSpPr>
          <p:spPr>
            <a:xfrm>
              <a:off x="0" y="0"/>
              <a:ext cx="381001" cy="917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 y="14800"/>
                  </a:moveTo>
                  <a:lnTo>
                    <a:pt x="21494" y="0"/>
                  </a:lnTo>
                  <a:lnTo>
                    <a:pt x="21600" y="5124"/>
                  </a:lnTo>
                  <a:lnTo>
                    <a:pt x="0" y="21600"/>
                  </a:lnTo>
                  <a:lnTo>
                    <a:pt x="310" y="14800"/>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4" name="Shape 1934"/>
            <p:cNvSpPr/>
            <p:nvPr/>
          </p:nvSpPr>
          <p:spPr>
            <a:xfrm>
              <a:off x="23878" y="590170"/>
              <a:ext cx="27762"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5" name="Shape 1935"/>
            <p:cNvSpPr/>
            <p:nvPr/>
          </p:nvSpPr>
          <p:spPr>
            <a:xfrm>
              <a:off x="70047" y="507557"/>
              <a:ext cx="27763" cy="24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6" name="Shape 1936"/>
            <p:cNvSpPr/>
            <p:nvPr/>
          </p:nvSpPr>
          <p:spPr>
            <a:xfrm>
              <a:off x="116216" y="424837"/>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7" name="Shape 1937"/>
            <p:cNvSpPr/>
            <p:nvPr/>
          </p:nvSpPr>
          <p:spPr>
            <a:xfrm>
              <a:off x="338466" y="40431"/>
              <a:ext cx="23992" cy="212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8" name="Shape 1938"/>
            <p:cNvSpPr/>
            <p:nvPr/>
          </p:nvSpPr>
          <p:spPr>
            <a:xfrm>
              <a:off x="301762" y="113838"/>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39" name="Shape 1939"/>
            <p:cNvSpPr/>
            <p:nvPr/>
          </p:nvSpPr>
          <p:spPr>
            <a:xfrm>
              <a:off x="257719" y="187245"/>
              <a:ext cx="23164" cy="205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40" name="Shape 1940"/>
            <p:cNvSpPr/>
            <p:nvPr/>
          </p:nvSpPr>
          <p:spPr>
            <a:xfrm>
              <a:off x="169630" y="319378"/>
              <a:ext cx="27763" cy="246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9" y="4664"/>
                  </a:moveTo>
                  <a:lnTo>
                    <a:pt x="21600" y="0"/>
                  </a:lnTo>
                  <a:lnTo>
                    <a:pt x="20955" y="17383"/>
                  </a:lnTo>
                  <a:lnTo>
                    <a:pt x="0" y="21600"/>
                  </a:lnTo>
                  <a:lnTo>
                    <a:pt x="1199" y="4664"/>
                  </a:lnTo>
                  <a:close/>
                </a:path>
              </a:pathLst>
            </a:custGeom>
            <a:noFill/>
            <a:ln w="12700" cap="flat">
              <a:solidFill>
                <a:srgbClr val="0056D6"/>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grpSp>
      <p:grpSp>
        <p:nvGrpSpPr>
          <p:cNvPr id="1961" name="Group 1961"/>
          <p:cNvGrpSpPr/>
          <p:nvPr/>
        </p:nvGrpSpPr>
        <p:grpSpPr>
          <a:xfrm>
            <a:off x="12602148" y="4558218"/>
            <a:ext cx="3090912" cy="1965591"/>
            <a:chOff x="0" y="0"/>
            <a:chExt cx="3090910" cy="1965589"/>
          </a:xfrm>
        </p:grpSpPr>
        <p:sp>
          <p:nvSpPr>
            <p:cNvPr id="1942" name="Shape 1942"/>
            <p:cNvSpPr/>
            <p:nvPr/>
          </p:nvSpPr>
          <p:spPr>
            <a:xfrm rot="622059">
              <a:off x="109058" y="246477"/>
              <a:ext cx="2872795" cy="1472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62"/>
                  </a:moveTo>
                  <a:lnTo>
                    <a:pt x="1774" y="0"/>
                  </a:lnTo>
                  <a:lnTo>
                    <a:pt x="2512" y="5906"/>
                  </a:lnTo>
                  <a:lnTo>
                    <a:pt x="18648" y="186"/>
                  </a:lnTo>
                  <a:lnTo>
                    <a:pt x="19196" y="5267"/>
                  </a:lnTo>
                  <a:lnTo>
                    <a:pt x="20998" y="4512"/>
                  </a:lnTo>
                  <a:lnTo>
                    <a:pt x="21600" y="10026"/>
                  </a:lnTo>
                  <a:lnTo>
                    <a:pt x="14657" y="12536"/>
                  </a:lnTo>
                  <a:lnTo>
                    <a:pt x="14921" y="14645"/>
                  </a:lnTo>
                  <a:lnTo>
                    <a:pt x="10256" y="16365"/>
                  </a:lnTo>
                  <a:lnTo>
                    <a:pt x="9946" y="14240"/>
                  </a:lnTo>
                  <a:lnTo>
                    <a:pt x="9616" y="14359"/>
                  </a:lnTo>
                  <a:lnTo>
                    <a:pt x="9879" y="16468"/>
                  </a:lnTo>
                  <a:lnTo>
                    <a:pt x="8226" y="17066"/>
                  </a:lnTo>
                  <a:lnTo>
                    <a:pt x="7963" y="14957"/>
                  </a:lnTo>
                  <a:lnTo>
                    <a:pt x="3830" y="16451"/>
                  </a:lnTo>
                  <a:lnTo>
                    <a:pt x="4475" y="21441"/>
                  </a:lnTo>
                  <a:lnTo>
                    <a:pt x="4009" y="21600"/>
                  </a:lnTo>
                  <a:lnTo>
                    <a:pt x="1366" y="882"/>
                  </a:lnTo>
                  <a:lnTo>
                    <a:pt x="186" y="1455"/>
                  </a:lnTo>
                  <a:lnTo>
                    <a:pt x="0" y="662"/>
                  </a:lnTo>
                  <a:close/>
                </a:path>
              </a:pathLst>
            </a:custGeom>
            <a:solidFill>
              <a:srgbClr val="000000"/>
            </a:solidFill>
            <a:ln w="12700" cap="flat">
              <a:solidFill>
                <a:srgbClr val="0061FF"/>
              </a:solidFill>
              <a:prstDash val="solid"/>
              <a:miter lim="400000"/>
              <a:headEnd type="stealth" w="med" len="med"/>
            </a:ln>
            <a:effectLst/>
          </p:spPr>
          <p:txBody>
            <a:bodyPr wrap="square" lIns="0" tIns="0" rIns="0" bIns="0" numCol="1" anchor="ctr">
              <a:noAutofit/>
            </a:bodyPr>
            <a:lstStyle/>
            <a:p>
              <a:pPr lvl="0">
                <a:defRPr>
                  <a:latin typeface="Gill Sans"/>
                  <a:ea typeface="Gill Sans"/>
                  <a:cs typeface="Gill Sans"/>
                  <a:sym typeface="Gill Sans"/>
                </a:defRPr>
              </a:pPr>
            </a:p>
          </p:txBody>
        </p:sp>
        <p:sp>
          <p:nvSpPr>
            <p:cNvPr id="1943" name="Shape 1943"/>
            <p:cNvSpPr/>
            <p:nvPr/>
          </p:nvSpPr>
          <p:spPr>
            <a:xfrm>
              <a:off x="1038581" y="1185520"/>
              <a:ext cx="977529" cy="4"/>
            </a:xfrm>
            <a:prstGeom prst="line">
              <a:avLst/>
            </a:prstGeom>
            <a:noFill/>
            <a:ln w="12700" cap="flat">
              <a:solidFill>
                <a:srgbClr val="0061FF"/>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1944" name="Shape 1944"/>
            <p:cNvSpPr/>
            <p:nvPr/>
          </p:nvSpPr>
          <p:spPr>
            <a:xfrm>
              <a:off x="1405951" y="586928"/>
              <a:ext cx="576388" cy="496095"/>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948" name="Group 1948"/>
            <p:cNvGrpSpPr/>
            <p:nvPr/>
          </p:nvGrpSpPr>
          <p:grpSpPr>
            <a:xfrm>
              <a:off x="1445331" y="1209478"/>
              <a:ext cx="101716" cy="97274"/>
              <a:chOff x="0" y="0"/>
              <a:chExt cx="101714" cy="97273"/>
            </a:xfrm>
          </p:grpSpPr>
          <p:sp>
            <p:nvSpPr>
              <p:cNvPr id="1945" name="Shape 1945"/>
              <p:cNvSpPr/>
              <p:nvPr/>
            </p:nvSpPr>
            <p:spPr>
              <a:xfrm>
                <a:off x="0"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6" name="Shape 1946"/>
              <p:cNvSpPr/>
              <p:nvPr/>
            </p:nvSpPr>
            <p:spPr>
              <a:xfrm>
                <a:off x="45206"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7" name="Shape 1947"/>
              <p:cNvSpPr/>
              <p:nvPr/>
            </p:nvSpPr>
            <p:spPr>
              <a:xfrm>
                <a:off x="67809"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952" name="Group 1952"/>
            <p:cNvGrpSpPr/>
            <p:nvPr/>
          </p:nvGrpSpPr>
          <p:grpSpPr>
            <a:xfrm>
              <a:off x="1580954" y="1209478"/>
              <a:ext cx="101716" cy="97274"/>
              <a:chOff x="0" y="0"/>
              <a:chExt cx="101714" cy="97273"/>
            </a:xfrm>
          </p:grpSpPr>
          <p:sp>
            <p:nvSpPr>
              <p:cNvPr id="1949" name="Shape 1949"/>
              <p:cNvSpPr/>
              <p:nvPr/>
            </p:nvSpPr>
            <p:spPr>
              <a:xfrm>
                <a:off x="0"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0" name="Shape 1950"/>
              <p:cNvSpPr/>
              <p:nvPr/>
            </p:nvSpPr>
            <p:spPr>
              <a:xfrm>
                <a:off x="45206"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1" name="Shape 1951"/>
              <p:cNvSpPr/>
              <p:nvPr/>
            </p:nvSpPr>
            <p:spPr>
              <a:xfrm>
                <a:off x="67809"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956" name="Group 1956"/>
            <p:cNvGrpSpPr/>
            <p:nvPr/>
          </p:nvGrpSpPr>
          <p:grpSpPr>
            <a:xfrm>
              <a:off x="1716574" y="1209478"/>
              <a:ext cx="101716" cy="97274"/>
              <a:chOff x="0" y="0"/>
              <a:chExt cx="101714" cy="97273"/>
            </a:xfrm>
          </p:grpSpPr>
          <p:sp>
            <p:nvSpPr>
              <p:cNvPr id="1953" name="Shape 1953"/>
              <p:cNvSpPr/>
              <p:nvPr/>
            </p:nvSpPr>
            <p:spPr>
              <a:xfrm>
                <a:off x="0"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4" name="Shape 1954"/>
              <p:cNvSpPr/>
              <p:nvPr/>
            </p:nvSpPr>
            <p:spPr>
              <a:xfrm>
                <a:off x="45206"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5" name="Shape 1955"/>
              <p:cNvSpPr/>
              <p:nvPr/>
            </p:nvSpPr>
            <p:spPr>
              <a:xfrm>
                <a:off x="67809"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960" name="Group 1960"/>
            <p:cNvGrpSpPr/>
            <p:nvPr/>
          </p:nvGrpSpPr>
          <p:grpSpPr>
            <a:xfrm>
              <a:off x="1840893" y="1209478"/>
              <a:ext cx="101716" cy="97274"/>
              <a:chOff x="0" y="0"/>
              <a:chExt cx="101714" cy="97273"/>
            </a:xfrm>
          </p:grpSpPr>
          <p:sp>
            <p:nvSpPr>
              <p:cNvPr id="1957" name="Shape 1957"/>
              <p:cNvSpPr/>
              <p:nvPr/>
            </p:nvSpPr>
            <p:spPr>
              <a:xfrm>
                <a:off x="0"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8" name="Shape 1958"/>
              <p:cNvSpPr/>
              <p:nvPr/>
            </p:nvSpPr>
            <p:spPr>
              <a:xfrm>
                <a:off x="45206"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9" name="Shape 1959"/>
              <p:cNvSpPr/>
              <p:nvPr/>
            </p:nvSpPr>
            <p:spPr>
              <a:xfrm>
                <a:off x="67809" y="0"/>
                <a:ext cx="33906" cy="97274"/>
              </a:xfrm>
              <a:prstGeom prst="rect">
                <a:avLst/>
              </a:prstGeom>
              <a:noFill/>
              <a:ln w="12700" cap="flat">
                <a:solidFill>
                  <a:srgbClr val="0061FF"/>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962" name="Shape 1962"/>
          <p:cNvSpPr/>
          <p:nvPr/>
        </p:nvSpPr>
        <p:spPr>
          <a:xfrm>
            <a:off x="5120204" y="1873051"/>
            <a:ext cx="141478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What is in a MatrixStore Node?</a:t>
            </a:r>
          </a:p>
        </p:txBody>
      </p:sp>
      <p:sp>
        <p:nvSpPr>
          <p:cNvPr id="1963" name="Shape 1963"/>
          <p:cNvSpPr/>
          <p:nvPr/>
        </p:nvSpPr>
        <p:spPr>
          <a:xfrm>
            <a:off x="5613400" y="9116060"/>
            <a:ext cx="13157200" cy="2926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Off the shelf commodity components (CPU, Enterprise Drives, RAID6   </a:t>
            </a:r>
            <a:endParaRPr sz="48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r>
              <a:rPr sz="4800">
                <a:solidFill>
                  <a:srgbClr val="FFFFFF"/>
                </a:solidFill>
                <a:uFill>
                  <a:solidFill>
                    <a:srgbClr val="FFFFFF"/>
                  </a:solidFill>
                </a:uFill>
                <a:latin typeface="+mn-lt"/>
                <a:ea typeface="+mn-ea"/>
                <a:cs typeface="+mn-cs"/>
                <a:sym typeface="Myriad Pro Condensed"/>
              </a:rPr>
              <a:t>    Controller. GigE or 10GigE ports etc)</a:t>
            </a:r>
            <a:endParaRPr sz="4800">
              <a:solidFill>
                <a:srgbClr val="FFFFFF"/>
              </a:solidFill>
              <a:uFill>
                <a:solidFill>
                  <a:srgbClr val="FFFFFF"/>
                </a:solidFill>
              </a:uFill>
              <a:latin typeface="+mn-lt"/>
              <a:ea typeface="+mn-ea"/>
              <a:cs typeface="+mn-cs"/>
              <a:sym typeface="Myriad Pro Condensed"/>
            </a:endParaRPr>
          </a:p>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Standard Linux Operating System and File System</a:t>
            </a:r>
            <a:endParaRPr sz="4800">
              <a:solidFill>
                <a:srgbClr val="FFFFFF"/>
              </a:solidFill>
              <a:uFill>
                <a:solidFill>
                  <a:srgbClr val="FFFFFF"/>
                </a:solidFill>
              </a:uFill>
              <a:latin typeface="+mn-lt"/>
              <a:ea typeface="+mn-ea"/>
              <a:cs typeface="+mn-cs"/>
              <a:sym typeface="Myriad Pro Condensed"/>
            </a:endParaRPr>
          </a:p>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MatrixStore Software</a:t>
            </a:r>
          </a:p>
        </p:txBody>
      </p:sp>
    </p:spTree>
  </p:cSld>
  <p:clrMapOvr>
    <a:masterClrMapping/>
  </p:clrMapOvr>
  <p:transition spd="slow" advClick="1">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5" name="Shape 1965"/>
          <p:cNvSpPr/>
          <p:nvPr/>
        </p:nvSpPr>
        <p:spPr>
          <a:xfrm>
            <a:off x="4523304" y="3765351"/>
            <a:ext cx="133731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Each MatrixStore Node is Responsible for:</a:t>
            </a:r>
          </a:p>
        </p:txBody>
      </p:sp>
      <p:sp>
        <p:nvSpPr>
          <p:cNvPr id="1966" name="Shape 1966"/>
          <p:cNvSpPr/>
          <p:nvPr/>
        </p:nvSpPr>
        <p:spPr>
          <a:xfrm>
            <a:off x="4419600" y="4569460"/>
            <a:ext cx="15100300" cy="3662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Maintaining the protection levels of its own data</a:t>
            </a:r>
            <a:endParaRPr sz="4800">
              <a:solidFill>
                <a:srgbClr val="FFFFFF"/>
              </a:solidFill>
              <a:uFill>
                <a:solidFill>
                  <a:srgbClr val="FFFFFF"/>
                </a:solidFill>
              </a:uFill>
              <a:latin typeface="+mn-lt"/>
              <a:ea typeface="+mn-ea"/>
              <a:cs typeface="+mn-cs"/>
              <a:sym typeface="Myriad Pro Condensed"/>
            </a:endParaRPr>
          </a:p>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Participating in the health and load balancing of the overall cluster</a:t>
            </a:r>
            <a:endParaRPr sz="4800">
              <a:solidFill>
                <a:srgbClr val="FFFFFF"/>
              </a:solidFill>
              <a:uFill>
                <a:solidFill>
                  <a:srgbClr val="FFFFFF"/>
                </a:solidFill>
              </a:uFill>
              <a:latin typeface="+mn-lt"/>
              <a:ea typeface="+mn-ea"/>
              <a:cs typeface="+mn-cs"/>
              <a:sym typeface="Myriad Pro Condensed"/>
            </a:endParaRPr>
          </a:p>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Providing a searchable, in memory, database of its own data</a:t>
            </a:r>
            <a:endParaRPr sz="4800">
              <a:solidFill>
                <a:srgbClr val="FFFFFF"/>
              </a:solidFill>
              <a:uFill>
                <a:solidFill>
                  <a:srgbClr val="FFFFFF"/>
                </a:solidFill>
              </a:uFill>
              <a:latin typeface="+mn-lt"/>
              <a:ea typeface="+mn-ea"/>
              <a:cs typeface="+mn-cs"/>
              <a:sym typeface="Myriad Pro Condensed"/>
            </a:endParaRPr>
          </a:p>
          <a:p>
            <a:pPr lvl="0" marL="6350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MatrixStore PiP - Process in Place functionality enabling processing of data locally as and when required (Extraction of AS11 metadata etc.)</a:t>
            </a:r>
          </a:p>
        </p:txBody>
      </p:sp>
    </p:spTree>
  </p:cSld>
  <p:clrMapOvr>
    <a:masterClrMapping/>
  </p:clrMapOvr>
  <p:transition spd="fast"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0" name="Shape 1970"/>
          <p:cNvSpPr/>
          <p:nvPr/>
        </p:nvSpPr>
        <p:spPr>
          <a:xfrm>
            <a:off x="5767904" y="2965251"/>
            <a:ext cx="92202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What is a MatrixStore Vault?</a:t>
            </a:r>
          </a:p>
        </p:txBody>
      </p:sp>
      <p:sp>
        <p:nvSpPr>
          <p:cNvPr id="1971" name="Shape 1971"/>
          <p:cNvSpPr/>
          <p:nvPr/>
        </p:nvSpPr>
        <p:spPr>
          <a:xfrm>
            <a:off x="5842000" y="4086860"/>
            <a:ext cx="15100300" cy="5135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647700">
              <a:defRPr sz="1800">
                <a:solidFill>
                  <a:srgbClr val="000000"/>
                </a:solidFill>
              </a:defRPr>
            </a:pPr>
            <a:r>
              <a:rPr sz="4800">
                <a:solidFill>
                  <a:srgbClr val="FFFFFF"/>
                </a:solidFill>
                <a:uFill>
                  <a:solidFill>
                    <a:srgbClr val="FFFFFF"/>
                  </a:solidFill>
                </a:uFill>
                <a:latin typeface="+mn-lt"/>
                <a:ea typeface="+mn-ea"/>
                <a:cs typeface="+mn-cs"/>
                <a:sym typeface="Myriad Pro Condensed"/>
              </a:rPr>
              <a:t>MatrixStore objects are store in vaults. A vault is a secure virtual storage space within a MatrixStore cluster that allows data to be treated according to digital preservation policies set by the administrator.  Policies that can be set include:</a:t>
            </a:r>
            <a:endParaRPr sz="48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endParaRPr sz="4800">
              <a:solidFill>
                <a:srgbClr val="FFFFFF"/>
              </a:solidFill>
              <a:uFill>
                <a:solidFill>
                  <a:srgbClr val="FFFFFF"/>
                </a:solidFill>
              </a:uFill>
              <a:latin typeface="+mn-lt"/>
              <a:ea typeface="+mn-ea"/>
              <a:cs typeface="+mn-cs"/>
              <a:sym typeface="Myriad Pro Condensed"/>
            </a:endParaRPr>
          </a:p>
          <a:p>
            <a:pPr lvl="1" marL="381000" indent="0" algn="l" defTabSz="647700">
              <a:buSzPct val="100000"/>
              <a:buChar char="-"/>
              <a:defRPr sz="1800">
                <a:solidFill>
                  <a:srgbClr val="000000"/>
                </a:solidFill>
              </a:defRPr>
            </a:pPr>
            <a:r>
              <a:rPr sz="4800">
                <a:solidFill>
                  <a:srgbClr val="FFFFFF"/>
                </a:solidFill>
                <a:uFill>
                  <a:solidFill>
                    <a:srgbClr val="FFFFFF"/>
                  </a:solidFill>
                </a:uFill>
                <a:latin typeface="+mn-lt"/>
                <a:ea typeface="+mn-ea"/>
                <a:cs typeface="+mn-cs"/>
                <a:sym typeface="Myriad Pro Condensed"/>
              </a:rPr>
              <a:t> </a:t>
            </a:r>
            <a:r>
              <a:rPr sz="4800">
                <a:solidFill>
                  <a:srgbClr val="D6D6D6"/>
                </a:solidFill>
                <a:uFill>
                  <a:solidFill>
                    <a:srgbClr val="D6D6D6"/>
                  </a:solidFill>
                </a:uFill>
                <a:latin typeface="+mn-lt"/>
                <a:ea typeface="+mn-ea"/>
                <a:cs typeface="+mn-cs"/>
                <a:sym typeface="Myriad Pro Condensed"/>
              </a:rPr>
              <a:t>Number of copies in local cluster</a:t>
            </a:r>
            <a:endParaRPr sz="4800">
              <a:solidFill>
                <a:srgbClr val="D6D6D6"/>
              </a:solidFill>
              <a:uFill>
                <a:solidFill>
                  <a:srgbClr val="D6D6D6"/>
                </a:solidFill>
              </a:uFill>
              <a:latin typeface="+mn-lt"/>
              <a:ea typeface="+mn-ea"/>
              <a:cs typeface="+mn-cs"/>
              <a:sym typeface="Myriad Pro Condensed"/>
            </a:endParaRPr>
          </a:p>
          <a:p>
            <a:pPr lvl="1" marL="381000" indent="0" algn="l" defTabSz="647700">
              <a:buSzPct val="100000"/>
              <a:buChar char="-"/>
              <a:defRPr sz="1800">
                <a:solidFill>
                  <a:srgbClr val="000000"/>
                </a:solidFill>
              </a:defRPr>
            </a:pPr>
            <a:r>
              <a:rPr sz="4800">
                <a:solidFill>
                  <a:srgbClr val="D6D6D6"/>
                </a:solidFill>
                <a:uFill>
                  <a:solidFill>
                    <a:srgbClr val="D6D6D6"/>
                  </a:solidFill>
                </a:uFill>
                <a:latin typeface="+mn-lt"/>
                <a:ea typeface="+mn-ea"/>
                <a:cs typeface="+mn-cs"/>
                <a:sym typeface="Myriad Pro Condensed"/>
              </a:rPr>
              <a:t> Number of copies in remote cluster for disaster recovery purposes</a:t>
            </a:r>
            <a:endParaRPr sz="4800">
              <a:solidFill>
                <a:srgbClr val="D6D6D6"/>
              </a:solidFill>
              <a:uFill>
                <a:solidFill>
                  <a:srgbClr val="D6D6D6"/>
                </a:solidFill>
              </a:uFill>
              <a:latin typeface="+mn-lt"/>
              <a:ea typeface="+mn-ea"/>
              <a:cs typeface="+mn-cs"/>
              <a:sym typeface="Myriad Pro Condensed"/>
            </a:endParaRPr>
          </a:p>
          <a:p>
            <a:pPr lvl="1" marL="381000" indent="0" algn="l" defTabSz="647700">
              <a:buSzPct val="100000"/>
              <a:buChar char="-"/>
              <a:defRPr sz="1800">
                <a:solidFill>
                  <a:srgbClr val="000000"/>
                </a:solidFill>
              </a:defRPr>
            </a:pPr>
            <a:r>
              <a:rPr sz="4800">
                <a:solidFill>
                  <a:srgbClr val="D6D6D6"/>
                </a:solidFill>
                <a:uFill>
                  <a:solidFill>
                    <a:srgbClr val="D6D6D6"/>
                  </a:solidFill>
                </a:uFill>
                <a:latin typeface="+mn-lt"/>
                <a:ea typeface="+mn-ea"/>
                <a:cs typeface="+mn-cs"/>
                <a:sym typeface="Myriad Pro Condensed"/>
              </a:rPr>
              <a:t> Retention Period. Lock content down from accidental or malicious deletion</a:t>
            </a:r>
          </a:p>
        </p:txBody>
      </p:sp>
      <p:sp>
        <p:nvSpPr>
          <p:cNvPr id="1972" name="Shape 1972"/>
          <p:cNvSpPr/>
          <p:nvPr/>
        </p:nvSpPr>
        <p:spPr>
          <a:xfrm>
            <a:off x="5753098" y="9878060"/>
            <a:ext cx="14681201" cy="1452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647700">
              <a:defRPr sz="4800">
                <a:uFill>
                  <a:solidFill>
                    <a:srgbClr val="FFFFFF"/>
                  </a:solidFill>
                </a:uFill>
                <a:latin typeface="+mn-lt"/>
                <a:ea typeface="+mn-ea"/>
                <a:cs typeface="+mn-cs"/>
                <a:sym typeface="Myriad Pro Condensed"/>
              </a:defRPr>
            </a:lvl1pPr>
          </a:lstStyle>
          <a:p>
            <a:pPr lvl="0">
              <a:defRPr sz="1800">
                <a:solidFill>
                  <a:srgbClr val="000000"/>
                </a:solidFill>
                <a:uFillTx/>
              </a:defRPr>
            </a:pPr>
            <a:r>
              <a:rPr sz="4800">
                <a:solidFill>
                  <a:srgbClr val="FFFFFF"/>
                </a:solidFill>
                <a:uFill>
                  <a:solidFill>
                    <a:srgbClr val="FFFFFF"/>
                  </a:solidFill>
                </a:uFill>
              </a:rPr>
              <a:t>Vaults also provide a means by which to share storage infrastructure amongst departments, clients, projects or workflows.</a:t>
            </a:r>
          </a:p>
        </p:txBody>
      </p:sp>
    </p:spTree>
  </p:cSld>
  <p:clrMapOvr>
    <a:masterClrMapping/>
  </p:clrMapOvr>
  <p:transition spd="fast"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6" name="OMhub.png"/>
          <p:cNvPicPr/>
          <p:nvPr/>
        </p:nvPicPr>
        <p:blipFill>
          <a:blip r:embed="rId3">
            <a:extLst/>
          </a:blip>
          <a:stretch>
            <a:fillRect/>
          </a:stretch>
        </p:blipFill>
        <p:spPr>
          <a:xfrm>
            <a:off x="6019800" y="3086100"/>
            <a:ext cx="14947900" cy="4749800"/>
          </a:xfrm>
          <a:prstGeom prst="rect">
            <a:avLst/>
          </a:prstGeom>
          <a:ln w="12700">
            <a:miter lim="400000"/>
          </a:ln>
        </p:spPr>
      </p:pic>
      <p:sp>
        <p:nvSpPr>
          <p:cNvPr id="1977" name="Shape 1977"/>
          <p:cNvSpPr/>
          <p:nvPr/>
        </p:nvSpPr>
        <p:spPr>
          <a:xfrm>
            <a:off x="9496942" y="1463476"/>
            <a:ext cx="93472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MatrixStore hub, hub+</a:t>
            </a:r>
          </a:p>
        </p:txBody>
      </p:sp>
      <p:graphicFrame>
        <p:nvGraphicFramePr>
          <p:cNvPr id="1978" name="Table 1978"/>
          <p:cNvGraphicFramePr/>
          <p:nvPr/>
        </p:nvGraphicFramePr>
        <p:xfrm>
          <a:off x="6311900" y="6946900"/>
          <a:ext cx="16421104" cy="4191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105646"/>
                <a:gridCol w="6657727"/>
                <a:gridCol w="6657727"/>
              </a:tblGrid>
              <a:tr h="498700">
                <a:tc>
                  <a:txBody>
                    <a:bodyPr/>
                    <a:lstStyle/>
                    <a:p>
                      <a:pPr lvl="0" algn="l" defTabSz="914400">
                        <a:tabLst>
                          <a:tab pos="1282700" algn="l"/>
                        </a:tabLst>
                        <a:defRPr b="1" sz="3000">
                          <a:latin typeface="+mn-lt"/>
                          <a:ea typeface="+mn-ea"/>
                          <a:cs typeface="+mn-cs"/>
                          <a:sym typeface="Myriad Pro Condensed"/>
                        </a:defRPr>
                      </a:pP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b="1" sz="3600">
                          <a:solidFill>
                            <a:srgbClr val="FFFFFF"/>
                          </a:solidFill>
                          <a:latin typeface="+mn-lt"/>
                          <a:ea typeface="+mn-ea"/>
                          <a:cs typeface="+mn-cs"/>
                          <a:sym typeface="Myriad Pro Condensed"/>
                        </a:rPr>
                        <a:t>hub</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b="1" sz="3600">
                          <a:solidFill>
                            <a:srgbClr val="FFFFFF"/>
                          </a:solidFill>
                          <a:latin typeface="+mn-lt"/>
                          <a:ea typeface="+mn-ea"/>
                          <a:cs typeface="+mn-cs"/>
                          <a:sym typeface="Myriad Pro Condensed"/>
                        </a:rPr>
                        <a:t>hub+</a:t>
                      </a:r>
                    </a:p>
                  </a:txBody>
                  <a:tcPr marL="50800" marR="50800" marT="50800" marB="50800" anchor="ctr" anchorCtr="0" horzOverflow="overflow">
                    <a:lnL w="25400">
                      <a:miter lim="400000"/>
                    </a:lnL>
                    <a:lnR w="25400">
                      <a:miter lim="400000"/>
                    </a:lnR>
                    <a:lnT w="25400">
                      <a:miter lim="400000"/>
                    </a:lnT>
                    <a:lnB w="25400">
                      <a:miter lim="400000"/>
                    </a:lnB>
                  </a:tcPr>
                </a:tc>
              </a:tr>
              <a:tr h="498700">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Operating System</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Ubuntu Server</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Ubuntu Server</a:t>
                      </a:r>
                    </a:p>
                  </a:txBody>
                  <a:tcPr marL="50800" marR="50800" marT="50800" marB="50800" anchor="ctr" anchorCtr="0" horzOverflow="overflow">
                    <a:lnL w="25400">
                      <a:miter lim="400000"/>
                    </a:lnL>
                    <a:lnR w="25400">
                      <a:miter lim="400000"/>
                    </a:lnR>
                    <a:lnT w="25400">
                      <a:miter lim="400000"/>
                    </a:lnT>
                    <a:lnB w="25400">
                      <a:miter lim="400000"/>
                    </a:lnB>
                  </a:tcPr>
                </a:tc>
              </a:tr>
              <a:tr h="54345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Supported Interfaces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SMBv2.002</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SMBv2.002</a:t>
                      </a:r>
                    </a:p>
                  </a:txBody>
                  <a:tcPr marL="50800" marR="50800" marT="50800" marB="50800" anchor="ctr" anchorCtr="0" horzOverflow="overflow">
                    <a:lnL w="25400">
                      <a:miter lim="400000"/>
                    </a:lnL>
                    <a:lnR w="25400">
                      <a:miter lim="400000"/>
                    </a:lnR>
                    <a:lnT w="25400">
                      <a:miter lim="400000"/>
                    </a:lnT>
                    <a:lnB w="25400">
                      <a:miter lim="400000"/>
                    </a:lnB>
                  </a:tcPr>
                </a:tc>
              </a:tr>
              <a:tr h="540258">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Connectivity</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GigE / 10GigE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GigE / 10GigE</a:t>
                      </a:r>
                    </a:p>
                  </a:txBody>
                  <a:tcPr marL="50800" marR="50800" marT="50800" marB="50800" anchor="ctr" anchorCtr="0" horzOverflow="overflow">
                    <a:lnL w="25400">
                      <a:miter lim="400000"/>
                    </a:lnL>
                    <a:lnR w="25400">
                      <a:miter lim="400000"/>
                    </a:lnR>
                    <a:lnT w="25400">
                      <a:miter lim="400000"/>
                    </a:lnT>
                    <a:lnB w="25400">
                      <a:miter lim="400000"/>
                    </a:lnB>
                  </a:tcPr>
                </a:tc>
              </a:tr>
              <a:tr h="527471">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Number of Ports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2,4</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8, 12, 24</a:t>
                      </a:r>
                    </a:p>
                  </a:txBody>
                  <a:tcPr marL="50800" marR="50800" marT="50800" marB="50800" anchor="ctr" anchorCtr="0" horzOverflow="overflow">
                    <a:lnL w="25400">
                      <a:miter lim="400000"/>
                    </a:lnL>
                    <a:lnR w="25400">
                      <a:miter lim="400000"/>
                    </a:lnR>
                    <a:lnT w="25400">
                      <a:miter lim="400000"/>
                    </a:lnT>
                    <a:lnB w="25400">
                      <a:miter lim="400000"/>
                    </a:lnB>
                  </a:tcPr>
                </a:tc>
              </a:tr>
              <a:tr h="527471">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Power Consumption</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150-270W</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150-270W</a:t>
                      </a:r>
                    </a:p>
                  </a:txBody>
                  <a:tcPr marL="50800" marR="50800" marT="50800" marB="50800" anchor="ctr" anchorCtr="0" horzOverflow="overflow">
                    <a:lnL w="25400">
                      <a:miter lim="400000"/>
                    </a:lnL>
                    <a:lnR w="25400">
                      <a:miter lim="400000"/>
                    </a:lnR>
                    <a:lnT w="25400">
                      <a:miter lim="400000"/>
                    </a:lnT>
                    <a:lnB w="25400">
                      <a:miter lim="400000"/>
                    </a:lnB>
                  </a:tcPr>
                </a:tc>
              </a:tr>
              <a:tr h="527471">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Dimensions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1u (Rack Mounted)</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1u (Rack Mounted)</a:t>
                      </a:r>
                    </a:p>
                  </a:txBody>
                  <a:tcPr marL="50800" marR="50800" marT="50800" marB="50800" anchor="ctr" anchorCtr="0" horzOverflow="overflow">
                    <a:lnL w="25400">
                      <a:miter lim="400000"/>
                    </a:lnL>
                    <a:lnR w="25400">
                      <a:miter lim="400000"/>
                    </a:lnR>
                    <a:lnT w="25400">
                      <a:miter lim="400000"/>
                    </a:lnT>
                    <a:lnB w="25400">
                      <a:miter lim="400000"/>
                    </a:lnB>
                  </a:tcPr>
                </a:tc>
              </a:tr>
              <a:tr h="527471">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Power</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(Redundant)</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(Redundant)</a:t>
                      </a:r>
                    </a:p>
                  </a:txBody>
                  <a:tcPr marL="50800" marR="50800" marT="50800" marB="50800" anchor="ctr" anchorCtr="0" horzOverflow="overflow">
                    <a:lnL w="25400">
                      <a:miter lim="400000"/>
                    </a:lnL>
                    <a:lnR w="25400">
                      <a:miter lim="400000"/>
                    </a:lnR>
                    <a:lnT w="25400">
                      <a:miter lim="400000"/>
                    </a:lnT>
                    <a:lnB w="25400">
                      <a:miter lim="400000"/>
                    </a:lnB>
                  </a:tcPr>
                </a:tc>
              </a:tr>
            </a:tbl>
          </a:graphicData>
        </a:graphic>
      </p:graphicFrame>
    </p:spTree>
  </p:cSld>
  <p:clrMapOvr>
    <a:masterClrMapping/>
  </p:clrMapOvr>
  <p:transition spd="fast"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2" name="untitled-1.jpg"/>
          <p:cNvPicPr/>
          <p:nvPr/>
        </p:nvPicPr>
        <p:blipFill>
          <a:blip r:embed="rId2">
            <a:extLst/>
          </a:blip>
          <a:stretch>
            <a:fillRect/>
          </a:stretch>
        </p:blipFill>
        <p:spPr>
          <a:xfrm>
            <a:off x="7370233" y="2863850"/>
            <a:ext cx="9385301" cy="7035800"/>
          </a:xfrm>
          <a:prstGeom prst="rect">
            <a:avLst/>
          </a:prstGeom>
          <a:ln w="12700">
            <a:miter lim="400000"/>
          </a:ln>
        </p:spPr>
      </p:pic>
      <p:sp>
        <p:nvSpPr>
          <p:cNvPr id="1983" name="Shape 1983"/>
          <p:cNvSpPr/>
          <p:nvPr/>
        </p:nvSpPr>
        <p:spPr>
          <a:xfrm>
            <a:off x="7376042" y="9779436"/>
            <a:ext cx="9626601" cy="1452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The minimum configuration for a MatrixStore cluster is 3 nodes of the same capacity footprint.</a:t>
            </a:r>
          </a:p>
        </p:txBody>
      </p:sp>
      <p:grpSp>
        <p:nvGrpSpPr>
          <p:cNvPr id="1988" name="Group 1988"/>
          <p:cNvGrpSpPr/>
          <p:nvPr/>
        </p:nvGrpSpPr>
        <p:grpSpPr>
          <a:xfrm>
            <a:off x="14300200" y="7874000"/>
            <a:ext cx="1676400" cy="914400"/>
            <a:chOff x="0" y="0"/>
            <a:chExt cx="1676400" cy="914400"/>
          </a:xfrm>
        </p:grpSpPr>
        <p:grpSp>
          <p:nvGrpSpPr>
            <p:cNvPr id="1986" name="Group 1986"/>
            <p:cNvGrpSpPr/>
            <p:nvPr/>
          </p:nvGrpSpPr>
          <p:grpSpPr>
            <a:xfrm>
              <a:off x="0" y="0"/>
              <a:ext cx="1676400" cy="914400"/>
              <a:chOff x="0" y="0"/>
              <a:chExt cx="1676400" cy="914400"/>
            </a:xfrm>
          </p:grpSpPr>
          <p:sp>
            <p:nvSpPr>
              <p:cNvPr id="1984" name="Shape 1984"/>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5" name="Shape 1985"/>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987" name="Shape 1987"/>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grpSp>
        <p:nvGrpSpPr>
          <p:cNvPr id="1993" name="Group 1993"/>
          <p:cNvGrpSpPr/>
          <p:nvPr/>
        </p:nvGrpSpPr>
        <p:grpSpPr>
          <a:xfrm>
            <a:off x="14300200" y="6350000"/>
            <a:ext cx="1676400" cy="914400"/>
            <a:chOff x="0" y="0"/>
            <a:chExt cx="1676400" cy="914400"/>
          </a:xfrm>
        </p:grpSpPr>
        <p:grpSp>
          <p:nvGrpSpPr>
            <p:cNvPr id="1991" name="Group 1991"/>
            <p:cNvGrpSpPr/>
            <p:nvPr/>
          </p:nvGrpSpPr>
          <p:grpSpPr>
            <a:xfrm>
              <a:off x="0" y="0"/>
              <a:ext cx="1676400" cy="914400"/>
              <a:chOff x="0" y="0"/>
              <a:chExt cx="1676400" cy="914400"/>
            </a:xfrm>
          </p:grpSpPr>
          <p:sp>
            <p:nvSpPr>
              <p:cNvPr id="1989" name="Shape 1989"/>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0" name="Shape 1990"/>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992" name="Shape 1992"/>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grpSp>
        <p:nvGrpSpPr>
          <p:cNvPr id="1998" name="Group 1998"/>
          <p:cNvGrpSpPr/>
          <p:nvPr/>
        </p:nvGrpSpPr>
        <p:grpSpPr>
          <a:xfrm>
            <a:off x="14300200" y="4978400"/>
            <a:ext cx="1676400" cy="914400"/>
            <a:chOff x="0" y="0"/>
            <a:chExt cx="1676400" cy="914400"/>
          </a:xfrm>
        </p:grpSpPr>
        <p:grpSp>
          <p:nvGrpSpPr>
            <p:cNvPr id="1996" name="Group 1996"/>
            <p:cNvGrpSpPr/>
            <p:nvPr/>
          </p:nvGrpSpPr>
          <p:grpSpPr>
            <a:xfrm>
              <a:off x="0" y="0"/>
              <a:ext cx="1676400" cy="914400"/>
              <a:chOff x="0" y="0"/>
              <a:chExt cx="1676400" cy="914400"/>
            </a:xfrm>
          </p:grpSpPr>
          <p:sp>
            <p:nvSpPr>
              <p:cNvPr id="1994" name="Shape 1994"/>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5" name="Shape 1995"/>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997" name="Shape 1997"/>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sp>
        <p:nvSpPr>
          <p:cNvPr id="1999" name="Shape 1999"/>
          <p:cNvSpPr/>
          <p:nvPr/>
        </p:nvSpPr>
        <p:spPr>
          <a:xfrm>
            <a:off x="5907604" y="1250751"/>
            <a:ext cx="123190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How Does a MatrixStore Cluster Scale?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 grpId="1" fill="hold">
                                  <p:stCondLst>
                                    <p:cond delay="0"/>
                                  </p:stCondLst>
                                  <p:iterate type="el" backwards="0">
                                    <p:tmAbs val="0"/>
                                  </p:iterate>
                                  <p:childTnLst>
                                    <p:set>
                                      <p:cBhvr>
                                        <p:cTn id="6" fill="hold"/>
                                        <p:tgtEl>
                                          <p:spTgt spid="1982"/>
                                        </p:tgtEl>
                                        <p:attrNameLst>
                                          <p:attrName>style.visibility</p:attrName>
                                        </p:attrNameLst>
                                      </p:cBhvr>
                                      <p:to>
                                        <p:strVal val="visible"/>
                                      </p:to>
                                    </p:set>
                                    <p:anim calcmode="lin" valueType="num">
                                      <p:cBhvr>
                                        <p:cTn id="7" dur="1500" fill="hold"/>
                                        <p:tgtEl>
                                          <p:spTgt spid="1982"/>
                                        </p:tgtEl>
                                        <p:attrNameLst>
                                          <p:attrName>ppt_x</p:attrName>
                                        </p:attrNameLst>
                                      </p:cBhvr>
                                      <p:tavLst>
                                        <p:tav tm="0">
                                          <p:val>
                                            <p:strVal val="#ppt_x"/>
                                          </p:val>
                                        </p:tav>
                                        <p:tav tm="100000">
                                          <p:val>
                                            <p:strVal val="#ppt_x"/>
                                          </p:val>
                                        </p:tav>
                                      </p:tavLst>
                                    </p:anim>
                                    <p:anim calcmode="lin" valueType="num">
                                      <p:cBhvr>
                                        <p:cTn id="8" dur="1500" fill="hold"/>
                                        <p:tgtEl>
                                          <p:spTgt spid="198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nodeType="afterEffect" presetClass="entr" presetSubtype="0" presetID="1" grpId="2" fill="hold">
                                  <p:stCondLst>
                                    <p:cond delay="0"/>
                                  </p:stCondLst>
                                  <p:iterate type="lt" backwards="0">
                                    <p:tmAbs val="0"/>
                                  </p:iterate>
                                  <p:childTnLst>
                                    <p:set>
                                      <p:cBhvr>
                                        <p:cTn id="11" fill="hold"/>
                                        <p:tgtEl>
                                          <p:spTgt spid="1983"/>
                                        </p:tgtEl>
                                        <p:attrNameLst>
                                          <p:attrName>style.visibility</p:attrName>
                                        </p:attrNameLst>
                                      </p:cBhvr>
                                      <p:to>
                                        <p:strVal val="visible"/>
                                      </p:to>
                                    </p:set>
                                  </p:childTnLst>
                                </p:cTn>
                              </p:par>
                            </p:childTnLst>
                          </p:cTn>
                        </p:par>
                        <p:par>
                          <p:cTn id="12" fill="hold">
                            <p:stCondLst>
                              <p:cond delay="1500"/>
                            </p:stCondLst>
                            <p:childTnLst>
                              <p:par>
                                <p:cTn id="13" nodeType="afterEffect" presetClass="entr" presetSubtype="2" presetID="2" grpId="3" fill="hold">
                                  <p:stCondLst>
                                    <p:cond delay="500"/>
                                  </p:stCondLst>
                                  <p:iterate type="el" backwards="0">
                                    <p:tmAbs val="0"/>
                                  </p:iterate>
                                  <p:childTnLst>
                                    <p:set>
                                      <p:cBhvr>
                                        <p:cTn id="14" fill="hold"/>
                                        <p:tgtEl>
                                          <p:spTgt spid="1998"/>
                                        </p:tgtEl>
                                        <p:attrNameLst>
                                          <p:attrName>style.visibility</p:attrName>
                                        </p:attrNameLst>
                                      </p:cBhvr>
                                      <p:to>
                                        <p:strVal val="visible"/>
                                      </p:to>
                                    </p:set>
                                    <p:anim calcmode="lin" valueType="num">
                                      <p:cBhvr>
                                        <p:cTn id="15" dur="500" fill="hold"/>
                                        <p:tgtEl>
                                          <p:spTgt spid="1998"/>
                                        </p:tgtEl>
                                        <p:attrNameLst>
                                          <p:attrName>ppt_x</p:attrName>
                                        </p:attrNameLst>
                                      </p:cBhvr>
                                      <p:tavLst>
                                        <p:tav tm="0">
                                          <p:val>
                                            <p:strVal val="1+#ppt_w/2"/>
                                          </p:val>
                                        </p:tav>
                                        <p:tav tm="100000">
                                          <p:val>
                                            <p:strVal val="#ppt_x"/>
                                          </p:val>
                                        </p:tav>
                                      </p:tavLst>
                                    </p:anim>
                                    <p:anim calcmode="lin" valueType="num">
                                      <p:cBhvr>
                                        <p:cTn id="16" dur="500" fill="hold"/>
                                        <p:tgtEl>
                                          <p:spTgt spid="1998"/>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nodeType="afterEffect" presetClass="entr" presetSubtype="2" presetID="2" grpId="4" fill="hold">
                                  <p:stCondLst>
                                    <p:cond delay="500"/>
                                  </p:stCondLst>
                                  <p:iterate type="el" backwards="0">
                                    <p:tmAbs val="0"/>
                                  </p:iterate>
                                  <p:childTnLst>
                                    <p:set>
                                      <p:cBhvr>
                                        <p:cTn id="19" fill="hold"/>
                                        <p:tgtEl>
                                          <p:spTgt spid="1993"/>
                                        </p:tgtEl>
                                        <p:attrNameLst>
                                          <p:attrName>style.visibility</p:attrName>
                                        </p:attrNameLst>
                                      </p:cBhvr>
                                      <p:to>
                                        <p:strVal val="visible"/>
                                      </p:to>
                                    </p:set>
                                    <p:anim calcmode="lin" valueType="num">
                                      <p:cBhvr>
                                        <p:cTn id="20" dur="500" fill="hold"/>
                                        <p:tgtEl>
                                          <p:spTgt spid="1993"/>
                                        </p:tgtEl>
                                        <p:attrNameLst>
                                          <p:attrName>ppt_x</p:attrName>
                                        </p:attrNameLst>
                                      </p:cBhvr>
                                      <p:tavLst>
                                        <p:tav tm="0">
                                          <p:val>
                                            <p:strVal val="1+#ppt_w/2"/>
                                          </p:val>
                                        </p:tav>
                                        <p:tav tm="100000">
                                          <p:val>
                                            <p:strVal val="#ppt_x"/>
                                          </p:val>
                                        </p:tav>
                                      </p:tavLst>
                                    </p:anim>
                                    <p:anim calcmode="lin" valueType="num">
                                      <p:cBhvr>
                                        <p:cTn id="21" dur="500" fill="hold"/>
                                        <p:tgtEl>
                                          <p:spTgt spid="1993"/>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nodeType="afterEffect" presetClass="entr" presetSubtype="2" presetID="2" grpId="5" fill="hold">
                                  <p:stCondLst>
                                    <p:cond delay="500"/>
                                  </p:stCondLst>
                                  <p:iterate type="el" backwards="0">
                                    <p:tmAbs val="0"/>
                                  </p:iterate>
                                  <p:childTnLst>
                                    <p:set>
                                      <p:cBhvr>
                                        <p:cTn id="24" fill="hold"/>
                                        <p:tgtEl>
                                          <p:spTgt spid="1988"/>
                                        </p:tgtEl>
                                        <p:attrNameLst>
                                          <p:attrName>style.visibility</p:attrName>
                                        </p:attrNameLst>
                                      </p:cBhvr>
                                      <p:to>
                                        <p:strVal val="visible"/>
                                      </p:to>
                                    </p:set>
                                    <p:anim calcmode="lin" valueType="num">
                                      <p:cBhvr>
                                        <p:cTn id="25" dur="500" fill="hold"/>
                                        <p:tgtEl>
                                          <p:spTgt spid="1988"/>
                                        </p:tgtEl>
                                        <p:attrNameLst>
                                          <p:attrName>ppt_x</p:attrName>
                                        </p:attrNameLst>
                                      </p:cBhvr>
                                      <p:tavLst>
                                        <p:tav tm="0">
                                          <p:val>
                                            <p:strVal val="1+#ppt_w/2"/>
                                          </p:val>
                                        </p:tav>
                                        <p:tav tm="100000">
                                          <p:val>
                                            <p:strVal val="#ppt_x"/>
                                          </p:val>
                                        </p:tav>
                                      </p:tavLst>
                                    </p:anim>
                                    <p:anim calcmode="lin" valueType="num">
                                      <p:cBhvr>
                                        <p:cTn id="26" dur="500" fill="hold"/>
                                        <p:tgtEl>
                                          <p:spTgt spid="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8" grpId="3"/>
      <p:bldP build="whole" bldLvl="1" animBg="1" rev="0" advAuto="0" spid="1993" grpId="4"/>
      <p:bldP build="whole" bldLvl="1" animBg="1" rev="0" advAuto="0" spid="1988" grpId="5"/>
      <p:bldP build="whole" bldLvl="1" animBg="1" rev="0" advAuto="0" spid="1982" grpId="1"/>
      <p:bldP build="whole" bldLvl="1" animBg="1" rev="0" advAuto="0" spid="1983" grpId="2"/>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1" name="Shape 2001"/>
          <p:cNvSpPr/>
          <p:nvPr/>
        </p:nvSpPr>
        <p:spPr>
          <a:xfrm>
            <a:off x="8341242" y="9779436"/>
            <a:ext cx="7937501" cy="1452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After which nodes of any size or certified technology can be added to the cluster</a:t>
            </a:r>
          </a:p>
        </p:txBody>
      </p:sp>
      <p:grpSp>
        <p:nvGrpSpPr>
          <p:cNvPr id="2018" name="Group 2018"/>
          <p:cNvGrpSpPr/>
          <p:nvPr/>
        </p:nvGrpSpPr>
        <p:grpSpPr>
          <a:xfrm>
            <a:off x="7370233" y="2863850"/>
            <a:ext cx="9385301" cy="7035800"/>
            <a:chOff x="0" y="0"/>
            <a:chExt cx="9385300" cy="7035800"/>
          </a:xfrm>
        </p:grpSpPr>
        <p:pic>
          <p:nvPicPr>
            <p:cNvPr id="2002" name="untitled-1.jpg"/>
            <p:cNvPicPr/>
            <p:nvPr/>
          </p:nvPicPr>
          <p:blipFill>
            <a:blip r:embed="rId2">
              <a:extLst/>
            </a:blip>
            <a:stretch>
              <a:fillRect/>
            </a:stretch>
          </p:blipFill>
          <p:spPr>
            <a:xfrm>
              <a:off x="0" y="0"/>
              <a:ext cx="9385300" cy="7035800"/>
            </a:xfrm>
            <a:prstGeom prst="rect">
              <a:avLst/>
            </a:prstGeom>
            <a:ln w="12700" cap="flat">
              <a:noFill/>
              <a:miter lim="400000"/>
            </a:ln>
            <a:effectLst/>
          </p:spPr>
        </p:pic>
        <p:grpSp>
          <p:nvGrpSpPr>
            <p:cNvPr id="2007" name="Group 2007"/>
            <p:cNvGrpSpPr/>
            <p:nvPr/>
          </p:nvGrpSpPr>
          <p:grpSpPr>
            <a:xfrm>
              <a:off x="6929966" y="5010150"/>
              <a:ext cx="1676401" cy="914400"/>
              <a:chOff x="0" y="0"/>
              <a:chExt cx="1676400" cy="914400"/>
            </a:xfrm>
          </p:grpSpPr>
          <p:grpSp>
            <p:nvGrpSpPr>
              <p:cNvPr id="2005" name="Group 2005"/>
              <p:cNvGrpSpPr/>
              <p:nvPr/>
            </p:nvGrpSpPr>
            <p:grpSpPr>
              <a:xfrm>
                <a:off x="0" y="0"/>
                <a:ext cx="1676400" cy="914400"/>
                <a:chOff x="0" y="0"/>
                <a:chExt cx="1676400" cy="914400"/>
              </a:xfrm>
            </p:grpSpPr>
            <p:sp>
              <p:nvSpPr>
                <p:cNvPr id="2003" name="Shape 2003"/>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4" name="Shape 2004"/>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06" name="Shape 2006"/>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grpSp>
          <p:nvGrpSpPr>
            <p:cNvPr id="2012" name="Group 2012"/>
            <p:cNvGrpSpPr/>
            <p:nvPr/>
          </p:nvGrpSpPr>
          <p:grpSpPr>
            <a:xfrm>
              <a:off x="6929966" y="3486150"/>
              <a:ext cx="1676401" cy="914400"/>
              <a:chOff x="0" y="0"/>
              <a:chExt cx="1676400" cy="914400"/>
            </a:xfrm>
          </p:grpSpPr>
          <p:grpSp>
            <p:nvGrpSpPr>
              <p:cNvPr id="2010" name="Group 2010"/>
              <p:cNvGrpSpPr/>
              <p:nvPr/>
            </p:nvGrpSpPr>
            <p:grpSpPr>
              <a:xfrm>
                <a:off x="0" y="0"/>
                <a:ext cx="1676400" cy="914400"/>
                <a:chOff x="0" y="0"/>
                <a:chExt cx="1676400" cy="914400"/>
              </a:xfrm>
            </p:grpSpPr>
            <p:sp>
              <p:nvSpPr>
                <p:cNvPr id="2008" name="Shape 2008"/>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9" name="Shape 2009"/>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11" name="Shape 2011"/>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grpSp>
          <p:nvGrpSpPr>
            <p:cNvPr id="2017" name="Group 2017"/>
            <p:cNvGrpSpPr/>
            <p:nvPr/>
          </p:nvGrpSpPr>
          <p:grpSpPr>
            <a:xfrm>
              <a:off x="6929966" y="2114550"/>
              <a:ext cx="1676401" cy="914400"/>
              <a:chOff x="0" y="0"/>
              <a:chExt cx="1676400" cy="914400"/>
            </a:xfrm>
          </p:grpSpPr>
          <p:grpSp>
            <p:nvGrpSpPr>
              <p:cNvPr id="2015" name="Group 2015"/>
              <p:cNvGrpSpPr/>
              <p:nvPr/>
            </p:nvGrpSpPr>
            <p:grpSpPr>
              <a:xfrm>
                <a:off x="0" y="0"/>
                <a:ext cx="1676400" cy="914400"/>
                <a:chOff x="0" y="0"/>
                <a:chExt cx="1676400" cy="914400"/>
              </a:xfrm>
            </p:grpSpPr>
            <p:sp>
              <p:nvSpPr>
                <p:cNvPr id="2013" name="Shape 2013"/>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14" name="Shape 2014"/>
                <p:cNvSpPr/>
                <p:nvPr/>
              </p:nvSpPr>
              <p:spPr>
                <a:xfrm>
                  <a:off x="203200" y="165100"/>
                  <a:ext cx="1270000" cy="584200"/>
                </a:xfrm>
                <a:prstGeom prst="roundRect">
                  <a:avLst>
                    <a:gd name="adj" fmla="val 32609"/>
                  </a:avLst>
                </a:prstGeom>
                <a:gradFill flip="none" rotWithShape="1">
                  <a:gsLst>
                    <a:gs pos="0">
                      <a:srgbClr val="0433FF"/>
                    </a:gs>
                    <a:gs pos="100000">
                      <a:srgbClr val="0096FF"/>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16" name="Shape 2016"/>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24TB</a:t>
                </a:r>
              </a:p>
            </p:txBody>
          </p:sp>
        </p:grpSp>
      </p:grpSp>
      <p:grpSp>
        <p:nvGrpSpPr>
          <p:cNvPr id="2025" name="Group 2025"/>
          <p:cNvGrpSpPr/>
          <p:nvPr/>
        </p:nvGrpSpPr>
        <p:grpSpPr>
          <a:xfrm>
            <a:off x="8167856" y="2105368"/>
            <a:ext cx="8127885" cy="2479343"/>
            <a:chOff x="455362" y="923066"/>
            <a:chExt cx="8127883" cy="2479342"/>
          </a:xfrm>
        </p:grpSpPr>
        <p:pic>
          <p:nvPicPr>
            <p:cNvPr id="2019" name="Screen Shot 2013-06-13 at 11.39.40.png"/>
            <p:cNvPicPr/>
            <p:nvPr/>
          </p:nvPicPr>
          <p:blipFill>
            <a:blip r:embed="rId3">
              <a:extLst/>
            </a:blip>
            <a:stretch>
              <a:fillRect/>
            </a:stretch>
          </p:blipFill>
          <p:spPr>
            <a:xfrm>
              <a:off x="455362" y="923066"/>
              <a:ext cx="8127885" cy="2479344"/>
            </a:xfrm>
            <a:prstGeom prst="rect">
              <a:avLst/>
            </a:prstGeom>
            <a:ln w="12700" cap="flat">
              <a:noFill/>
              <a:miter lim="400000"/>
            </a:ln>
            <a:effectLst/>
          </p:spPr>
        </p:pic>
        <p:grpSp>
          <p:nvGrpSpPr>
            <p:cNvPr id="2024" name="Group 2024"/>
            <p:cNvGrpSpPr/>
            <p:nvPr/>
          </p:nvGrpSpPr>
          <p:grpSpPr>
            <a:xfrm>
              <a:off x="6600406" y="2284798"/>
              <a:ext cx="1676401" cy="914401"/>
              <a:chOff x="0" y="0"/>
              <a:chExt cx="1676400" cy="914400"/>
            </a:xfrm>
          </p:grpSpPr>
          <p:grpSp>
            <p:nvGrpSpPr>
              <p:cNvPr id="2022" name="Group 2022"/>
              <p:cNvGrpSpPr/>
              <p:nvPr/>
            </p:nvGrpSpPr>
            <p:grpSpPr>
              <a:xfrm>
                <a:off x="0" y="0"/>
                <a:ext cx="1676400" cy="914400"/>
                <a:chOff x="0" y="0"/>
                <a:chExt cx="1676400" cy="914400"/>
              </a:xfrm>
            </p:grpSpPr>
            <p:sp>
              <p:nvSpPr>
                <p:cNvPr id="2020" name="Shape 2020"/>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21" name="Shape 2021"/>
                <p:cNvSpPr/>
                <p:nvPr/>
              </p:nvSpPr>
              <p:spPr>
                <a:xfrm>
                  <a:off x="203200" y="165100"/>
                  <a:ext cx="1270000" cy="584200"/>
                </a:xfrm>
                <a:prstGeom prst="roundRect">
                  <a:avLst>
                    <a:gd name="adj" fmla="val 32609"/>
                  </a:avLst>
                </a:prstGeom>
                <a:gradFill flip="none" rotWithShape="1">
                  <a:gsLst>
                    <a:gs pos="0">
                      <a:srgbClr val="008F00"/>
                    </a:gs>
                    <a:gs pos="100000">
                      <a:srgbClr val="73FA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23" name="Shape 2023"/>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36TB</a:t>
                </a:r>
              </a:p>
            </p:txBody>
          </p:sp>
        </p:grpSp>
      </p:grpSp>
      <p:grpSp>
        <p:nvGrpSpPr>
          <p:cNvPr id="2032" name="Group 2032"/>
          <p:cNvGrpSpPr/>
          <p:nvPr/>
        </p:nvGrpSpPr>
        <p:grpSpPr>
          <a:xfrm>
            <a:off x="8166179" y="673160"/>
            <a:ext cx="8127885" cy="2479344"/>
            <a:chOff x="455362" y="923066"/>
            <a:chExt cx="8127883" cy="2479342"/>
          </a:xfrm>
        </p:grpSpPr>
        <p:pic>
          <p:nvPicPr>
            <p:cNvPr id="2026" name="Screen Shot 2013-06-13 at 11.39.40.png"/>
            <p:cNvPicPr/>
            <p:nvPr/>
          </p:nvPicPr>
          <p:blipFill>
            <a:blip r:embed="rId4">
              <a:extLst/>
            </a:blip>
            <a:stretch>
              <a:fillRect/>
            </a:stretch>
          </p:blipFill>
          <p:spPr>
            <a:xfrm>
              <a:off x="455362" y="923066"/>
              <a:ext cx="8127885" cy="2479344"/>
            </a:xfrm>
            <a:prstGeom prst="rect">
              <a:avLst/>
            </a:prstGeom>
            <a:ln w="12700" cap="flat">
              <a:noFill/>
              <a:miter lim="400000"/>
            </a:ln>
            <a:effectLst/>
          </p:spPr>
        </p:pic>
        <p:grpSp>
          <p:nvGrpSpPr>
            <p:cNvPr id="2031" name="Group 2031"/>
            <p:cNvGrpSpPr/>
            <p:nvPr/>
          </p:nvGrpSpPr>
          <p:grpSpPr>
            <a:xfrm>
              <a:off x="6600406" y="2284798"/>
              <a:ext cx="1676401" cy="914401"/>
              <a:chOff x="0" y="0"/>
              <a:chExt cx="1676400" cy="914400"/>
            </a:xfrm>
          </p:grpSpPr>
          <p:grpSp>
            <p:nvGrpSpPr>
              <p:cNvPr id="2029" name="Group 2029"/>
              <p:cNvGrpSpPr/>
              <p:nvPr/>
            </p:nvGrpSpPr>
            <p:grpSpPr>
              <a:xfrm>
                <a:off x="0" y="0"/>
                <a:ext cx="1676400" cy="914400"/>
                <a:chOff x="0" y="0"/>
                <a:chExt cx="1676400" cy="914400"/>
              </a:xfrm>
            </p:grpSpPr>
            <p:sp>
              <p:nvSpPr>
                <p:cNvPr id="2027" name="Shape 2027"/>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28" name="Shape 2028"/>
                <p:cNvSpPr/>
                <p:nvPr/>
              </p:nvSpPr>
              <p:spPr>
                <a:xfrm>
                  <a:off x="203200" y="165100"/>
                  <a:ext cx="1270000" cy="584200"/>
                </a:xfrm>
                <a:prstGeom prst="roundRect">
                  <a:avLst>
                    <a:gd name="adj" fmla="val 32609"/>
                  </a:avLst>
                </a:prstGeom>
                <a:gradFill flip="none" rotWithShape="1">
                  <a:gsLst>
                    <a:gs pos="0">
                      <a:srgbClr val="008F00"/>
                    </a:gs>
                    <a:gs pos="100000">
                      <a:srgbClr val="73FA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30" name="Shape 2030"/>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36TB</a:t>
                </a:r>
              </a:p>
            </p:txBody>
          </p:sp>
        </p:grpSp>
      </p:grpSp>
      <p:grpSp>
        <p:nvGrpSpPr>
          <p:cNvPr id="2039" name="Group 2039"/>
          <p:cNvGrpSpPr/>
          <p:nvPr/>
        </p:nvGrpSpPr>
        <p:grpSpPr>
          <a:xfrm>
            <a:off x="8166179" y="-812740"/>
            <a:ext cx="8127885" cy="2479343"/>
            <a:chOff x="455362" y="923066"/>
            <a:chExt cx="8127883" cy="2479342"/>
          </a:xfrm>
        </p:grpSpPr>
        <p:pic>
          <p:nvPicPr>
            <p:cNvPr id="2033" name="Screen Shot 2013-06-13 at 11.39.40.png"/>
            <p:cNvPicPr/>
            <p:nvPr/>
          </p:nvPicPr>
          <p:blipFill>
            <a:blip r:embed="rId5">
              <a:extLst/>
            </a:blip>
            <a:stretch>
              <a:fillRect/>
            </a:stretch>
          </p:blipFill>
          <p:spPr>
            <a:xfrm>
              <a:off x="455362" y="923066"/>
              <a:ext cx="8127885" cy="2479344"/>
            </a:xfrm>
            <a:prstGeom prst="rect">
              <a:avLst/>
            </a:prstGeom>
            <a:ln w="12700" cap="flat">
              <a:noFill/>
              <a:miter lim="400000"/>
            </a:ln>
            <a:effectLst/>
          </p:spPr>
        </p:pic>
        <p:grpSp>
          <p:nvGrpSpPr>
            <p:cNvPr id="2038" name="Group 2038"/>
            <p:cNvGrpSpPr/>
            <p:nvPr/>
          </p:nvGrpSpPr>
          <p:grpSpPr>
            <a:xfrm>
              <a:off x="6602083" y="2281906"/>
              <a:ext cx="1676401" cy="914401"/>
              <a:chOff x="0" y="0"/>
              <a:chExt cx="1676400" cy="914400"/>
            </a:xfrm>
          </p:grpSpPr>
          <p:grpSp>
            <p:nvGrpSpPr>
              <p:cNvPr id="2036" name="Group 2036"/>
              <p:cNvGrpSpPr/>
              <p:nvPr/>
            </p:nvGrpSpPr>
            <p:grpSpPr>
              <a:xfrm>
                <a:off x="0" y="0"/>
                <a:ext cx="1676400" cy="914400"/>
                <a:chOff x="0" y="0"/>
                <a:chExt cx="1676400" cy="914400"/>
              </a:xfrm>
            </p:grpSpPr>
            <p:sp>
              <p:nvSpPr>
                <p:cNvPr id="2034" name="Shape 2034"/>
                <p:cNvSpPr/>
                <p:nvPr/>
              </p:nvSpPr>
              <p:spPr>
                <a:xfrm>
                  <a:off x="0" y="0"/>
                  <a:ext cx="1676400" cy="914400"/>
                </a:xfrm>
                <a:prstGeom prst="roundRect">
                  <a:avLst>
                    <a:gd name="adj" fmla="val 20833"/>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5" name="Shape 2035"/>
                <p:cNvSpPr/>
                <p:nvPr/>
              </p:nvSpPr>
              <p:spPr>
                <a:xfrm>
                  <a:off x="203200" y="165100"/>
                  <a:ext cx="1270000" cy="584200"/>
                </a:xfrm>
                <a:prstGeom prst="roundRect">
                  <a:avLst>
                    <a:gd name="adj" fmla="val 32609"/>
                  </a:avLst>
                </a:prstGeom>
                <a:gradFill flip="none" rotWithShape="1">
                  <a:gsLst>
                    <a:gs pos="0">
                      <a:srgbClr val="941100"/>
                    </a:gs>
                    <a:gs pos="100000">
                      <a:srgbClr val="FF7E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37" name="Shape 2037"/>
              <p:cNvSpPr/>
              <p:nvPr/>
            </p:nvSpPr>
            <p:spPr>
              <a:xfrm>
                <a:off x="382205" y="210820"/>
                <a:ext cx="904343"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n-lt"/>
                    <a:ea typeface="+mn-ea"/>
                    <a:cs typeface="+mn-cs"/>
                    <a:sym typeface="Myriad Pro Condensed"/>
                  </a:defRPr>
                </a:lvl1pPr>
              </a:lstStyle>
              <a:p>
                <a:pPr lvl="0">
                  <a:defRPr b="0" sz="1800">
                    <a:solidFill>
                      <a:srgbClr val="000000"/>
                    </a:solidFill>
                  </a:defRPr>
                </a:pPr>
                <a:r>
                  <a:rPr b="1" sz="3600">
                    <a:solidFill>
                      <a:srgbClr val="FFFFFF"/>
                    </a:solidFill>
                  </a:rPr>
                  <a:t>48TB</a:t>
                </a:r>
              </a:p>
            </p:txBody>
          </p:sp>
        </p:grpSp>
      </p:gr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lt" backwards="0">
                                    <p:tmAbs val="0"/>
                                  </p:iterate>
                                  <p:childTnLst>
                                    <p:set>
                                      <p:cBhvr>
                                        <p:cTn id="6" fill="hold"/>
                                        <p:tgtEl>
                                          <p:spTgt spid="2001"/>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1" presetID="2" grpId="2" fill="hold">
                                  <p:stCondLst>
                                    <p:cond delay="500"/>
                                  </p:stCondLst>
                                  <p:iterate type="el" backwards="0">
                                    <p:tmAbs val="0"/>
                                  </p:iterate>
                                  <p:childTnLst>
                                    <p:set>
                                      <p:cBhvr>
                                        <p:cTn id="9" fill="hold"/>
                                        <p:tgtEl>
                                          <p:spTgt spid="2025"/>
                                        </p:tgtEl>
                                        <p:attrNameLst>
                                          <p:attrName>style.visibility</p:attrName>
                                        </p:attrNameLst>
                                      </p:cBhvr>
                                      <p:to>
                                        <p:strVal val="visible"/>
                                      </p:to>
                                    </p:set>
                                    <p:anim calcmode="lin" valueType="num">
                                      <p:cBhvr>
                                        <p:cTn id="10" dur="1000" fill="hold"/>
                                        <p:tgtEl>
                                          <p:spTgt spid="2025"/>
                                        </p:tgtEl>
                                        <p:attrNameLst>
                                          <p:attrName>ppt_x</p:attrName>
                                        </p:attrNameLst>
                                      </p:cBhvr>
                                      <p:tavLst>
                                        <p:tav tm="0">
                                          <p:val>
                                            <p:strVal val="#ppt_x"/>
                                          </p:val>
                                        </p:tav>
                                        <p:tav tm="100000">
                                          <p:val>
                                            <p:strVal val="#ppt_x"/>
                                          </p:val>
                                        </p:tav>
                                      </p:tavLst>
                                    </p:anim>
                                    <p:anim calcmode="lin" valueType="num">
                                      <p:cBhvr>
                                        <p:cTn id="11" dur="1000" fill="hold"/>
                                        <p:tgtEl>
                                          <p:spTgt spid="2025"/>
                                        </p:tgtEl>
                                        <p:attrNameLst>
                                          <p:attrName>ppt_y</p:attrName>
                                        </p:attrNameLst>
                                      </p:cBhvr>
                                      <p:tavLst>
                                        <p:tav tm="0">
                                          <p:val>
                                            <p:strVal val="0-#ppt_h/2"/>
                                          </p:val>
                                        </p:tav>
                                        <p:tav tm="100000">
                                          <p:val>
                                            <p:strVal val="#ppt_y"/>
                                          </p:val>
                                        </p:tav>
                                      </p:tavLst>
                                    </p:anim>
                                  </p:childTnLst>
                                </p:cTn>
                              </p:par>
                            </p:childTnLst>
                          </p:cTn>
                        </p:par>
                        <p:par>
                          <p:cTn id="12" fill="hold">
                            <p:stCondLst>
                              <p:cond delay="1500"/>
                            </p:stCondLst>
                            <p:childTnLst>
                              <p:par>
                                <p:cTn id="13" nodeType="afterEffect" presetClass="entr" presetSubtype="1" presetID="2" grpId="3" fill="hold">
                                  <p:stCondLst>
                                    <p:cond delay="500"/>
                                  </p:stCondLst>
                                  <p:iterate type="el" backwards="0">
                                    <p:tmAbs val="0"/>
                                  </p:iterate>
                                  <p:childTnLst>
                                    <p:set>
                                      <p:cBhvr>
                                        <p:cTn id="14" fill="hold"/>
                                        <p:tgtEl>
                                          <p:spTgt spid="2032"/>
                                        </p:tgtEl>
                                        <p:attrNameLst>
                                          <p:attrName>style.visibility</p:attrName>
                                        </p:attrNameLst>
                                      </p:cBhvr>
                                      <p:to>
                                        <p:strVal val="visible"/>
                                      </p:to>
                                    </p:set>
                                    <p:anim calcmode="lin" valueType="num">
                                      <p:cBhvr>
                                        <p:cTn id="15" dur="1000" fill="hold"/>
                                        <p:tgtEl>
                                          <p:spTgt spid="2032"/>
                                        </p:tgtEl>
                                        <p:attrNameLst>
                                          <p:attrName>ppt_x</p:attrName>
                                        </p:attrNameLst>
                                      </p:cBhvr>
                                      <p:tavLst>
                                        <p:tav tm="0">
                                          <p:val>
                                            <p:strVal val="#ppt_x"/>
                                          </p:val>
                                        </p:tav>
                                        <p:tav tm="100000">
                                          <p:val>
                                            <p:strVal val="#ppt_x"/>
                                          </p:val>
                                        </p:tav>
                                      </p:tavLst>
                                    </p:anim>
                                    <p:anim calcmode="lin" valueType="num">
                                      <p:cBhvr>
                                        <p:cTn id="16" dur="1000" fill="hold"/>
                                        <p:tgtEl>
                                          <p:spTgt spid="2032"/>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nodeType="afterEffect" presetClass="entr" presetSubtype="1" presetID="2" grpId="4" fill="hold">
                                  <p:stCondLst>
                                    <p:cond delay="500"/>
                                  </p:stCondLst>
                                  <p:iterate type="el" backwards="0">
                                    <p:tmAbs val="0"/>
                                  </p:iterate>
                                  <p:childTnLst>
                                    <p:set>
                                      <p:cBhvr>
                                        <p:cTn id="19" fill="hold"/>
                                        <p:tgtEl>
                                          <p:spTgt spid="2039"/>
                                        </p:tgtEl>
                                        <p:attrNameLst>
                                          <p:attrName>style.visibility</p:attrName>
                                        </p:attrNameLst>
                                      </p:cBhvr>
                                      <p:to>
                                        <p:strVal val="visible"/>
                                      </p:to>
                                    </p:set>
                                    <p:anim calcmode="lin" valueType="num">
                                      <p:cBhvr>
                                        <p:cTn id="20" dur="1000" fill="hold"/>
                                        <p:tgtEl>
                                          <p:spTgt spid="2039"/>
                                        </p:tgtEl>
                                        <p:attrNameLst>
                                          <p:attrName>ppt_x</p:attrName>
                                        </p:attrNameLst>
                                      </p:cBhvr>
                                      <p:tavLst>
                                        <p:tav tm="0">
                                          <p:val>
                                            <p:strVal val="#ppt_x"/>
                                          </p:val>
                                        </p:tav>
                                        <p:tav tm="100000">
                                          <p:val>
                                            <p:strVal val="#ppt_x"/>
                                          </p:val>
                                        </p:tav>
                                      </p:tavLst>
                                    </p:anim>
                                    <p:anim calcmode="lin" valueType="num">
                                      <p:cBhvr>
                                        <p:cTn id="21" dur="1000" fill="hold"/>
                                        <p:tgtEl>
                                          <p:spTgt spid="20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2" grpId="3"/>
      <p:bldP build="whole" bldLvl="1" animBg="1" rev="0" advAuto="0" spid="2001" grpId="1"/>
      <p:bldP build="whole" bldLvl="1" animBg="1" rev="0" advAuto="0" spid="2025" grpId="2"/>
      <p:bldP build="whole" bldLvl="1" animBg="1" rev="0" advAuto="0" spid="2039" grpId="4"/>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64" name="Group 2064"/>
          <p:cNvGrpSpPr/>
          <p:nvPr/>
        </p:nvGrpSpPr>
        <p:grpSpPr>
          <a:xfrm>
            <a:off x="10566400" y="2877820"/>
            <a:ext cx="2971801" cy="1173480"/>
            <a:chOff x="0" y="1270"/>
            <a:chExt cx="2971800" cy="1173479"/>
          </a:xfrm>
        </p:grpSpPr>
        <p:grpSp>
          <p:nvGrpSpPr>
            <p:cNvPr id="2062" name="Group 2062"/>
            <p:cNvGrpSpPr/>
            <p:nvPr/>
          </p:nvGrpSpPr>
          <p:grpSpPr>
            <a:xfrm>
              <a:off x="0" y="12081"/>
              <a:ext cx="2971801" cy="1162669"/>
              <a:chOff x="0" y="0"/>
              <a:chExt cx="2971800" cy="1162668"/>
            </a:xfrm>
          </p:grpSpPr>
          <p:grpSp>
            <p:nvGrpSpPr>
              <p:cNvPr id="2058" name="Group 2058"/>
              <p:cNvGrpSpPr/>
              <p:nvPr/>
            </p:nvGrpSpPr>
            <p:grpSpPr>
              <a:xfrm>
                <a:off x="0" y="464168"/>
                <a:ext cx="2971800" cy="698501"/>
                <a:chOff x="0" y="0"/>
                <a:chExt cx="2971799" cy="698500"/>
              </a:xfrm>
            </p:grpSpPr>
            <p:sp>
              <p:nvSpPr>
                <p:cNvPr id="2041" name="Shape 2041"/>
                <p:cNvSpPr/>
                <p:nvPr/>
              </p:nvSpPr>
              <p:spPr>
                <a:xfrm>
                  <a:off x="0" y="0"/>
                  <a:ext cx="2971800" cy="6985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2" name="Shape 2042"/>
                <p:cNvSpPr/>
                <p:nvPr/>
              </p:nvSpPr>
              <p:spPr>
                <a:xfrm>
                  <a:off x="112446"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3" name="Shape 2043"/>
                <p:cNvSpPr/>
                <p:nvPr/>
              </p:nvSpPr>
              <p:spPr>
                <a:xfrm>
                  <a:off x="289148"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4" name="Shape 2044"/>
                <p:cNvSpPr/>
                <p:nvPr/>
              </p:nvSpPr>
              <p:spPr>
                <a:xfrm>
                  <a:off x="465849"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5" name="Shape 2045"/>
                <p:cNvSpPr/>
                <p:nvPr/>
              </p:nvSpPr>
              <p:spPr>
                <a:xfrm>
                  <a:off x="642551"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6" name="Shape 2046"/>
                <p:cNvSpPr/>
                <p:nvPr/>
              </p:nvSpPr>
              <p:spPr>
                <a:xfrm>
                  <a:off x="819253"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7" name="Shape 2047"/>
                <p:cNvSpPr/>
                <p:nvPr/>
              </p:nvSpPr>
              <p:spPr>
                <a:xfrm>
                  <a:off x="995953"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8" name="Shape 2048"/>
                <p:cNvSpPr/>
                <p:nvPr/>
              </p:nvSpPr>
              <p:spPr>
                <a:xfrm>
                  <a:off x="1172656"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9" name="Shape 2049"/>
                <p:cNvSpPr/>
                <p:nvPr/>
              </p:nvSpPr>
              <p:spPr>
                <a:xfrm>
                  <a:off x="1349357"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0" name="Shape 2050"/>
                <p:cNvSpPr/>
                <p:nvPr/>
              </p:nvSpPr>
              <p:spPr>
                <a:xfrm>
                  <a:off x="1526059"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1" name="Shape 2051"/>
                <p:cNvSpPr/>
                <p:nvPr/>
              </p:nvSpPr>
              <p:spPr>
                <a:xfrm>
                  <a:off x="1702761"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2" name="Shape 2052"/>
                <p:cNvSpPr/>
                <p:nvPr/>
              </p:nvSpPr>
              <p:spPr>
                <a:xfrm>
                  <a:off x="1879462"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3" name="Shape 2053"/>
                <p:cNvSpPr/>
                <p:nvPr/>
              </p:nvSpPr>
              <p:spPr>
                <a:xfrm>
                  <a:off x="2056162"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4" name="Shape 2054"/>
                <p:cNvSpPr/>
                <p:nvPr/>
              </p:nvSpPr>
              <p:spPr>
                <a:xfrm>
                  <a:off x="2232865"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5" name="Shape 2055"/>
                <p:cNvSpPr/>
                <p:nvPr/>
              </p:nvSpPr>
              <p:spPr>
                <a:xfrm>
                  <a:off x="2409568"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6" name="Shape 2056"/>
                <p:cNvSpPr/>
                <p:nvPr/>
              </p:nvSpPr>
              <p:spPr>
                <a:xfrm>
                  <a:off x="2586269"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7" name="Shape 2057"/>
                <p:cNvSpPr/>
                <p:nvPr/>
              </p:nvSpPr>
              <p:spPr>
                <a:xfrm>
                  <a:off x="2762970"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59" name="Shape 2059"/>
              <p:cNvSpPr/>
              <p:nvPr/>
            </p:nvSpPr>
            <p:spPr>
              <a:xfrm flipV="1">
                <a:off x="0" y="0"/>
                <a:ext cx="213502" cy="451469"/>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060" name="Shape 2060"/>
              <p:cNvSpPr/>
              <p:nvPr/>
            </p:nvSpPr>
            <p:spPr>
              <a:xfrm flipH="1" flipV="1">
                <a:off x="2485434" y="29485"/>
                <a:ext cx="486367" cy="411225"/>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061" name="Shape 2061"/>
              <p:cNvSpPr/>
              <p:nvPr/>
            </p:nvSpPr>
            <p:spPr>
              <a:xfrm>
                <a:off x="228600" y="8909"/>
                <a:ext cx="2247890" cy="23464"/>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grpSp>
        <p:sp>
          <p:nvSpPr>
            <p:cNvPr id="2063" name="Shape 2063"/>
            <p:cNvSpPr/>
            <p:nvPr/>
          </p:nvSpPr>
          <p:spPr>
            <a:xfrm>
              <a:off x="601052" y="1270"/>
              <a:ext cx="1762050"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access node</a:t>
              </a:r>
            </a:p>
          </p:txBody>
        </p:sp>
      </p:grpSp>
      <p:sp>
        <p:nvSpPr>
          <p:cNvPr id="2065" name="Shape 2065"/>
          <p:cNvSpPr/>
          <p:nvPr/>
        </p:nvSpPr>
        <p:spPr>
          <a:xfrm flipH="1">
            <a:off x="7583488" y="3553023"/>
            <a:ext cx="24308" cy="599688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66" name="Shape 2066"/>
          <p:cNvSpPr/>
          <p:nvPr/>
        </p:nvSpPr>
        <p:spPr>
          <a:xfrm flipH="1" flipV="1">
            <a:off x="7593814" y="3534565"/>
            <a:ext cx="2489197"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2069" name="Group 2069"/>
          <p:cNvGrpSpPr/>
          <p:nvPr/>
        </p:nvGrpSpPr>
        <p:grpSpPr>
          <a:xfrm>
            <a:off x="3683000" y="3835400"/>
            <a:ext cx="2235200" cy="557530"/>
            <a:chOff x="0" y="0"/>
            <a:chExt cx="2235200" cy="557529"/>
          </a:xfrm>
        </p:grpSpPr>
        <p:sp>
          <p:nvSpPr>
            <p:cNvPr id="2067" name="Shape 2067"/>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8" name="Shape 2068"/>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072" name="Group 2072"/>
          <p:cNvGrpSpPr/>
          <p:nvPr/>
        </p:nvGrpSpPr>
        <p:grpSpPr>
          <a:xfrm>
            <a:off x="3683000" y="4686300"/>
            <a:ext cx="2235200" cy="557530"/>
            <a:chOff x="0" y="0"/>
            <a:chExt cx="2235200" cy="557529"/>
          </a:xfrm>
        </p:grpSpPr>
        <p:sp>
          <p:nvSpPr>
            <p:cNvPr id="2070" name="Shape 2070"/>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1" name="Shape 2071"/>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075" name="Group 2075"/>
          <p:cNvGrpSpPr/>
          <p:nvPr/>
        </p:nvGrpSpPr>
        <p:grpSpPr>
          <a:xfrm>
            <a:off x="3683000" y="5537200"/>
            <a:ext cx="2235200" cy="557530"/>
            <a:chOff x="0" y="0"/>
            <a:chExt cx="2235200" cy="557529"/>
          </a:xfrm>
        </p:grpSpPr>
        <p:sp>
          <p:nvSpPr>
            <p:cNvPr id="2073" name="Shape 2073"/>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4" name="Shape 2074"/>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078" name="Group 2078"/>
          <p:cNvGrpSpPr/>
          <p:nvPr/>
        </p:nvGrpSpPr>
        <p:grpSpPr>
          <a:xfrm>
            <a:off x="3683000" y="6388100"/>
            <a:ext cx="2235200" cy="557530"/>
            <a:chOff x="0" y="0"/>
            <a:chExt cx="2235200" cy="557529"/>
          </a:xfrm>
        </p:grpSpPr>
        <p:sp>
          <p:nvSpPr>
            <p:cNvPr id="2076" name="Shape 2076"/>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7" name="Shape 2077"/>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081" name="Group 2081"/>
          <p:cNvGrpSpPr/>
          <p:nvPr/>
        </p:nvGrpSpPr>
        <p:grpSpPr>
          <a:xfrm>
            <a:off x="3683000" y="7239000"/>
            <a:ext cx="2235200" cy="557530"/>
            <a:chOff x="0" y="0"/>
            <a:chExt cx="2235200" cy="557529"/>
          </a:xfrm>
        </p:grpSpPr>
        <p:sp>
          <p:nvSpPr>
            <p:cNvPr id="2079" name="Shape 2079"/>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0" name="Shape 2080"/>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sp>
        <p:nvSpPr>
          <p:cNvPr id="2082" name="Shape 2082"/>
          <p:cNvSpPr/>
          <p:nvPr/>
        </p:nvSpPr>
        <p:spPr>
          <a:xfrm flipH="1" flipV="1">
            <a:off x="5930796" y="4083857"/>
            <a:ext cx="1630184" cy="2"/>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83" name="Shape 2083"/>
          <p:cNvSpPr/>
          <p:nvPr/>
        </p:nvSpPr>
        <p:spPr>
          <a:xfrm flipH="1" flipV="1">
            <a:off x="5930899" y="4931675"/>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84" name="Shape 2084"/>
          <p:cNvSpPr/>
          <p:nvPr/>
        </p:nvSpPr>
        <p:spPr>
          <a:xfrm flipH="1" flipV="1">
            <a:off x="5930899" y="5782575"/>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85" name="Shape 2085"/>
          <p:cNvSpPr/>
          <p:nvPr/>
        </p:nvSpPr>
        <p:spPr>
          <a:xfrm flipH="1" flipV="1">
            <a:off x="5930899" y="6684274"/>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86" name="Shape 2086"/>
          <p:cNvSpPr/>
          <p:nvPr/>
        </p:nvSpPr>
        <p:spPr>
          <a:xfrm flipH="1" flipV="1">
            <a:off x="5930899" y="7585974"/>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87" name="Shape 2087"/>
          <p:cNvSpPr/>
          <p:nvPr/>
        </p:nvSpPr>
        <p:spPr>
          <a:xfrm>
            <a:off x="15722600" y="4874260"/>
            <a:ext cx="6908800" cy="2926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Traditional architectures and even some object based solutions need some sort of head node, metadata controller or access node.</a:t>
            </a:r>
          </a:p>
        </p:txBody>
      </p:sp>
      <p:grpSp>
        <p:nvGrpSpPr>
          <p:cNvPr id="2092" name="Group 2092"/>
          <p:cNvGrpSpPr/>
          <p:nvPr/>
        </p:nvGrpSpPr>
        <p:grpSpPr>
          <a:xfrm>
            <a:off x="5384800" y="3911600"/>
            <a:ext cx="393700" cy="431800"/>
            <a:chOff x="0" y="0"/>
            <a:chExt cx="393700" cy="431800"/>
          </a:xfrm>
        </p:grpSpPr>
        <p:grpSp>
          <p:nvGrpSpPr>
            <p:cNvPr id="2090" name="Group 2090"/>
            <p:cNvGrpSpPr/>
            <p:nvPr/>
          </p:nvGrpSpPr>
          <p:grpSpPr>
            <a:xfrm>
              <a:off x="0" y="21503"/>
              <a:ext cx="393700" cy="368301"/>
              <a:chOff x="0" y="0"/>
              <a:chExt cx="393700" cy="368300"/>
            </a:xfrm>
          </p:grpSpPr>
          <p:sp>
            <p:nvSpPr>
              <p:cNvPr id="2088" name="Shape 2088"/>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9" name="Shape 2089"/>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91" name="Shape 2091"/>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097" name="Group 2097"/>
          <p:cNvGrpSpPr/>
          <p:nvPr/>
        </p:nvGrpSpPr>
        <p:grpSpPr>
          <a:xfrm>
            <a:off x="5384800" y="4724400"/>
            <a:ext cx="393700" cy="431800"/>
            <a:chOff x="0" y="0"/>
            <a:chExt cx="393700" cy="431800"/>
          </a:xfrm>
        </p:grpSpPr>
        <p:grpSp>
          <p:nvGrpSpPr>
            <p:cNvPr id="2095" name="Group 2095"/>
            <p:cNvGrpSpPr/>
            <p:nvPr/>
          </p:nvGrpSpPr>
          <p:grpSpPr>
            <a:xfrm>
              <a:off x="0" y="21503"/>
              <a:ext cx="393700" cy="368301"/>
              <a:chOff x="0" y="0"/>
              <a:chExt cx="393700" cy="368300"/>
            </a:xfrm>
          </p:grpSpPr>
          <p:sp>
            <p:nvSpPr>
              <p:cNvPr id="2093" name="Shape 2093"/>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4" name="Shape 2094"/>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096" name="Shape 2096"/>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02" name="Group 2102"/>
          <p:cNvGrpSpPr/>
          <p:nvPr/>
        </p:nvGrpSpPr>
        <p:grpSpPr>
          <a:xfrm>
            <a:off x="5384800" y="5638800"/>
            <a:ext cx="393700" cy="431800"/>
            <a:chOff x="0" y="0"/>
            <a:chExt cx="393700" cy="431800"/>
          </a:xfrm>
        </p:grpSpPr>
        <p:grpSp>
          <p:nvGrpSpPr>
            <p:cNvPr id="2100" name="Group 2100"/>
            <p:cNvGrpSpPr/>
            <p:nvPr/>
          </p:nvGrpSpPr>
          <p:grpSpPr>
            <a:xfrm>
              <a:off x="0" y="21503"/>
              <a:ext cx="393700" cy="368301"/>
              <a:chOff x="0" y="0"/>
              <a:chExt cx="393700" cy="368300"/>
            </a:xfrm>
          </p:grpSpPr>
          <p:sp>
            <p:nvSpPr>
              <p:cNvPr id="2098" name="Shape 2098"/>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9" name="Shape 2099"/>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01" name="Shape 2101"/>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07" name="Group 2107"/>
          <p:cNvGrpSpPr/>
          <p:nvPr/>
        </p:nvGrpSpPr>
        <p:grpSpPr>
          <a:xfrm>
            <a:off x="5397500" y="6438900"/>
            <a:ext cx="393700" cy="431800"/>
            <a:chOff x="0" y="0"/>
            <a:chExt cx="393700" cy="431800"/>
          </a:xfrm>
        </p:grpSpPr>
        <p:grpSp>
          <p:nvGrpSpPr>
            <p:cNvPr id="2105" name="Group 2105"/>
            <p:cNvGrpSpPr/>
            <p:nvPr/>
          </p:nvGrpSpPr>
          <p:grpSpPr>
            <a:xfrm>
              <a:off x="0" y="21503"/>
              <a:ext cx="393700" cy="368301"/>
              <a:chOff x="0" y="0"/>
              <a:chExt cx="393700" cy="368300"/>
            </a:xfrm>
          </p:grpSpPr>
          <p:sp>
            <p:nvSpPr>
              <p:cNvPr id="2103" name="Shape 2103"/>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04" name="Shape 2104"/>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06" name="Shape 2106"/>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12" name="Group 2112"/>
          <p:cNvGrpSpPr/>
          <p:nvPr/>
        </p:nvGrpSpPr>
        <p:grpSpPr>
          <a:xfrm>
            <a:off x="5397500" y="7366000"/>
            <a:ext cx="393700" cy="431800"/>
            <a:chOff x="0" y="0"/>
            <a:chExt cx="393700" cy="431800"/>
          </a:xfrm>
        </p:grpSpPr>
        <p:grpSp>
          <p:nvGrpSpPr>
            <p:cNvPr id="2110" name="Group 2110"/>
            <p:cNvGrpSpPr/>
            <p:nvPr/>
          </p:nvGrpSpPr>
          <p:grpSpPr>
            <a:xfrm>
              <a:off x="0" y="21503"/>
              <a:ext cx="393700" cy="368301"/>
              <a:chOff x="0" y="0"/>
              <a:chExt cx="393700" cy="368300"/>
            </a:xfrm>
          </p:grpSpPr>
          <p:sp>
            <p:nvSpPr>
              <p:cNvPr id="2108" name="Shape 2108"/>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09" name="Shape 2109"/>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11" name="Shape 2111"/>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sp>
        <p:nvSpPr>
          <p:cNvPr id="2113" name="Shape 2113"/>
          <p:cNvSpPr/>
          <p:nvPr/>
        </p:nvSpPr>
        <p:spPr>
          <a:xfrm>
            <a:off x="15760700" y="8100060"/>
            <a:ext cx="7429500" cy="1452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which can be limiting to scaling performance and capacity</a:t>
            </a:r>
          </a:p>
        </p:txBody>
      </p:sp>
      <p:sp>
        <p:nvSpPr>
          <p:cNvPr id="2114" name="Shape 2114"/>
          <p:cNvSpPr/>
          <p:nvPr/>
        </p:nvSpPr>
        <p:spPr>
          <a:xfrm>
            <a:off x="10350500" y="44196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5" name="Shape 2115"/>
          <p:cNvSpPr/>
          <p:nvPr/>
        </p:nvSpPr>
        <p:spPr>
          <a:xfrm>
            <a:off x="10350500" y="51689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6" name="Shape 2116"/>
          <p:cNvSpPr/>
          <p:nvPr/>
        </p:nvSpPr>
        <p:spPr>
          <a:xfrm>
            <a:off x="10350500" y="58801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7" name="Shape 2117"/>
          <p:cNvSpPr/>
          <p:nvPr/>
        </p:nvSpPr>
        <p:spPr>
          <a:xfrm>
            <a:off x="10350500" y="65913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8" name="Shape 2118"/>
          <p:cNvSpPr/>
          <p:nvPr/>
        </p:nvSpPr>
        <p:spPr>
          <a:xfrm>
            <a:off x="10350500" y="73025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9" name="Shape 2119"/>
          <p:cNvSpPr/>
          <p:nvPr/>
        </p:nvSpPr>
        <p:spPr>
          <a:xfrm>
            <a:off x="10350500" y="80137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0" name="Shape 2120"/>
          <p:cNvSpPr/>
          <p:nvPr/>
        </p:nvSpPr>
        <p:spPr>
          <a:xfrm>
            <a:off x="10350500" y="87249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1" name="Shape 2121"/>
          <p:cNvSpPr/>
          <p:nvPr/>
        </p:nvSpPr>
        <p:spPr>
          <a:xfrm>
            <a:off x="10350500" y="9436100"/>
            <a:ext cx="3352800" cy="546100"/>
          </a:xfrm>
          <a:prstGeom prst="rect">
            <a:avLst/>
          </a:prstGeom>
          <a:ln w="25400">
            <a:solidFill>
              <a:srgbClr val="74A7FE"/>
            </a:solidFill>
            <a:miter lim="400000"/>
          </a:ln>
        </p:spPr>
        <p:txBody>
          <a:bodyPr lIns="0" tIns="0" rIns="0" bIns="0" anchor="ct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2" name="Shape 2122"/>
          <p:cNvSpPr/>
          <p:nvPr/>
        </p:nvSpPr>
        <p:spPr>
          <a:xfrm>
            <a:off x="3774004" y="945951"/>
            <a:ext cx="173990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How Does a MatrixStore Cluster Scale in Performance?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500"/>
                                  </p:stCondLst>
                                  <p:iterate type="lt" backwards="0">
                                    <p:tmAbs val="0"/>
                                  </p:iterate>
                                  <p:childTnLst>
                                    <p:set>
                                      <p:cBhvr>
                                        <p:cTn id="6" fill="hold"/>
                                        <p:tgtEl>
                                          <p:spTgt spid="2087"/>
                                        </p:tgtEl>
                                        <p:attrNameLst>
                                          <p:attrName>style.visibility</p:attrName>
                                        </p:attrNameLst>
                                      </p:cBhvr>
                                      <p:to>
                                        <p:strVal val="visible"/>
                                      </p:to>
                                    </p:set>
                                  </p:childTnLst>
                                </p:cTn>
                              </p:par>
                            </p:childTnLst>
                          </p:cTn>
                        </p:par>
                        <p:par>
                          <p:cTn id="7" fill="hold">
                            <p:stCondLst>
                              <p:cond delay="500"/>
                            </p:stCondLst>
                            <p:childTnLst>
                              <p:par>
                                <p:cTn id="8" nodeType="afterEffect" presetClass="exit" presetSubtype="0" presetID="1" grpId="2" fill="hold">
                                  <p:stCondLst>
                                    <p:cond delay="0"/>
                                  </p:stCondLst>
                                  <p:iterate type="lt" backwards="0">
                                    <p:tmAbs val="0"/>
                                  </p:iterate>
                                  <p:childTnLst>
                                    <p:set>
                                      <p:cBhvr>
                                        <p:cTn id="9" fill="hold">
                                          <p:stCondLst>
                                            <p:cond delay="0"/>
                                          </p:stCondLst>
                                        </p:cTn>
                                        <p:tgtEl>
                                          <p:spTgt spid="2087"/>
                                        </p:tgtEl>
                                        <p:attrNameLst>
                                          <p:attrName>style.visibility</p:attrName>
                                        </p:attrNameLst>
                                      </p:cBhvr>
                                      <p:to>
                                        <p:strVal val="hidden"/>
                                      </p:to>
                                    </p:set>
                                  </p:childTnLst>
                                </p:cTn>
                              </p:par>
                            </p:childTnLst>
                          </p:cTn>
                        </p:par>
                        <p:par>
                          <p:cTn id="10" fill="hold">
                            <p:stCondLst>
                              <p:cond delay="500"/>
                            </p:stCondLst>
                            <p:childTnLst>
                              <p:par>
                                <p:cTn id="11" nodeType="afterEffect" presetClass="entr" presetSubtype="0" presetID="1" grpId="3" fill="hold">
                                  <p:stCondLst>
                                    <p:cond delay="500"/>
                                  </p:stCondLst>
                                  <p:iterate type="lt" backwards="0">
                                    <p:tmAbs val="0"/>
                                  </p:iterate>
                                  <p:childTnLst>
                                    <p:set>
                                      <p:cBhvr>
                                        <p:cTn id="12" fill="hold"/>
                                        <p:tgtEl>
                                          <p:spTgt spid="2113"/>
                                        </p:tgtEl>
                                        <p:attrNameLst>
                                          <p:attrName>style.visibility</p:attrName>
                                        </p:attrNameLst>
                                      </p:cBhvr>
                                      <p:to>
                                        <p:strVal val="visible"/>
                                      </p:to>
                                    </p:set>
                                  </p:childTnLst>
                                </p:cTn>
                              </p:par>
                            </p:childTnLst>
                          </p:cTn>
                        </p:par>
                        <p:par>
                          <p:cTn id="13" fill="hold">
                            <p:stCondLst>
                              <p:cond delay="1000"/>
                            </p:stCondLst>
                            <p:childTnLst>
                              <p:par>
                                <p:cTn id="14" nodeType="afterEffect" presetClass="exit" presetSubtype="0" presetID="1" grpId="4" fill="hold">
                                  <p:stCondLst>
                                    <p:cond delay="1000"/>
                                  </p:stCondLst>
                                  <p:iterate type="lt" backwards="0">
                                    <p:tmAbs val="0"/>
                                  </p:iterate>
                                  <p:childTnLst>
                                    <p:set>
                                      <p:cBhvr>
                                        <p:cTn id="15" fill="hold">
                                          <p:stCondLst>
                                            <p:cond delay="0"/>
                                          </p:stCondLst>
                                        </p:cTn>
                                        <p:tgtEl>
                                          <p:spTgt spid="2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3" grpId="4"/>
      <p:bldP build="whole" bldLvl="1" animBg="1" rev="0" advAuto="0" spid="2087" grpId="1"/>
      <p:bldP build="whole" bldLvl="1" animBg="1" rev="0" advAuto="0" spid="2087" grpId="2"/>
      <p:bldP build="whole" bldLvl="1" animBg="1" rev="0" advAuto="0" spid="2113" grpId="3"/>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4" name="droppedImage.pdf"/>
          <p:cNvPicPr/>
          <p:nvPr/>
        </p:nvPicPr>
        <p:blipFill>
          <a:blip r:embed="rId2">
            <a:extLst/>
          </a:blip>
          <a:stretch>
            <a:fillRect/>
          </a:stretch>
        </p:blipFill>
        <p:spPr>
          <a:xfrm>
            <a:off x="10274300" y="8722691"/>
            <a:ext cx="3543300" cy="1143754"/>
          </a:xfrm>
          <a:prstGeom prst="rect">
            <a:avLst/>
          </a:prstGeom>
          <a:ln w="12700">
            <a:miter lim="400000"/>
          </a:ln>
        </p:spPr>
      </p:pic>
      <p:pic>
        <p:nvPicPr>
          <p:cNvPr id="2125" name="droppedImage.pdf"/>
          <p:cNvPicPr/>
          <p:nvPr/>
        </p:nvPicPr>
        <p:blipFill>
          <a:blip r:embed="rId2">
            <a:extLst/>
          </a:blip>
          <a:stretch>
            <a:fillRect/>
          </a:stretch>
        </p:blipFill>
        <p:spPr>
          <a:xfrm>
            <a:off x="10274300" y="8039100"/>
            <a:ext cx="3543300" cy="1143754"/>
          </a:xfrm>
          <a:prstGeom prst="rect">
            <a:avLst/>
          </a:prstGeom>
          <a:ln w="12700">
            <a:miter lim="400000"/>
          </a:ln>
        </p:spPr>
      </p:pic>
      <p:pic>
        <p:nvPicPr>
          <p:cNvPr id="2126" name="droppedImage.pdf"/>
          <p:cNvPicPr/>
          <p:nvPr/>
        </p:nvPicPr>
        <p:blipFill>
          <a:blip r:embed="rId2">
            <a:extLst/>
          </a:blip>
          <a:stretch>
            <a:fillRect/>
          </a:stretch>
        </p:blipFill>
        <p:spPr>
          <a:xfrm>
            <a:off x="10274300" y="7353300"/>
            <a:ext cx="3543300" cy="1143754"/>
          </a:xfrm>
          <a:prstGeom prst="rect">
            <a:avLst/>
          </a:prstGeom>
          <a:ln w="12700">
            <a:miter lim="400000"/>
          </a:ln>
        </p:spPr>
      </p:pic>
      <p:pic>
        <p:nvPicPr>
          <p:cNvPr id="2127" name="droppedImage.pdf"/>
          <p:cNvPicPr/>
          <p:nvPr/>
        </p:nvPicPr>
        <p:blipFill>
          <a:blip r:embed="rId2">
            <a:extLst/>
          </a:blip>
          <a:stretch>
            <a:fillRect/>
          </a:stretch>
        </p:blipFill>
        <p:spPr>
          <a:xfrm>
            <a:off x="10274300" y="6667500"/>
            <a:ext cx="3543300" cy="1143754"/>
          </a:xfrm>
          <a:prstGeom prst="rect">
            <a:avLst/>
          </a:prstGeom>
          <a:ln w="12700">
            <a:miter lim="400000"/>
          </a:ln>
        </p:spPr>
      </p:pic>
      <p:pic>
        <p:nvPicPr>
          <p:cNvPr id="2128" name="droppedImage.pdf"/>
          <p:cNvPicPr/>
          <p:nvPr/>
        </p:nvPicPr>
        <p:blipFill>
          <a:blip r:embed="rId2">
            <a:extLst/>
          </a:blip>
          <a:stretch>
            <a:fillRect/>
          </a:stretch>
        </p:blipFill>
        <p:spPr>
          <a:xfrm>
            <a:off x="10274300" y="5981700"/>
            <a:ext cx="3543300" cy="1143754"/>
          </a:xfrm>
          <a:prstGeom prst="rect">
            <a:avLst/>
          </a:prstGeom>
          <a:ln w="12700">
            <a:miter lim="400000"/>
          </a:ln>
        </p:spPr>
      </p:pic>
      <p:pic>
        <p:nvPicPr>
          <p:cNvPr id="2129" name="droppedImage.pdf"/>
          <p:cNvPicPr/>
          <p:nvPr/>
        </p:nvPicPr>
        <p:blipFill>
          <a:blip r:embed="rId2">
            <a:extLst/>
          </a:blip>
          <a:stretch>
            <a:fillRect/>
          </a:stretch>
        </p:blipFill>
        <p:spPr>
          <a:xfrm>
            <a:off x="10274300" y="5295900"/>
            <a:ext cx="3543300" cy="1143754"/>
          </a:xfrm>
          <a:prstGeom prst="rect">
            <a:avLst/>
          </a:prstGeom>
          <a:ln w="12700">
            <a:miter lim="400000"/>
          </a:ln>
        </p:spPr>
      </p:pic>
      <p:pic>
        <p:nvPicPr>
          <p:cNvPr id="2130" name="droppedImage.pdf"/>
          <p:cNvPicPr/>
          <p:nvPr/>
        </p:nvPicPr>
        <p:blipFill>
          <a:blip r:embed="rId2">
            <a:extLst/>
          </a:blip>
          <a:stretch>
            <a:fillRect/>
          </a:stretch>
        </p:blipFill>
        <p:spPr>
          <a:xfrm>
            <a:off x="10274300" y="4622800"/>
            <a:ext cx="3543300" cy="1143754"/>
          </a:xfrm>
          <a:prstGeom prst="rect">
            <a:avLst/>
          </a:prstGeom>
          <a:ln w="12700">
            <a:miter lim="400000"/>
          </a:ln>
        </p:spPr>
      </p:pic>
      <p:pic>
        <p:nvPicPr>
          <p:cNvPr id="2131" name="droppedImage.pdf"/>
          <p:cNvPicPr/>
          <p:nvPr/>
        </p:nvPicPr>
        <p:blipFill>
          <a:blip r:embed="rId2">
            <a:extLst/>
          </a:blip>
          <a:stretch>
            <a:fillRect/>
          </a:stretch>
        </p:blipFill>
        <p:spPr>
          <a:xfrm>
            <a:off x="10274300" y="3911600"/>
            <a:ext cx="3543300" cy="1143754"/>
          </a:xfrm>
          <a:prstGeom prst="rect">
            <a:avLst/>
          </a:prstGeom>
          <a:ln w="12700">
            <a:miter lim="400000"/>
          </a:ln>
        </p:spPr>
      </p:pic>
      <p:sp>
        <p:nvSpPr>
          <p:cNvPr id="2132" name="Shape 2132"/>
          <p:cNvSpPr/>
          <p:nvPr/>
        </p:nvSpPr>
        <p:spPr>
          <a:xfrm>
            <a:off x="14846300" y="5153660"/>
            <a:ext cx="8940800" cy="2189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With MatrixStore there is no head node, network node or access node with expansion chassis to get in the way of true scaling</a:t>
            </a:r>
          </a:p>
        </p:txBody>
      </p:sp>
      <p:sp>
        <p:nvSpPr>
          <p:cNvPr id="2133" name="Shape 2133"/>
          <p:cNvSpPr/>
          <p:nvPr/>
        </p:nvSpPr>
        <p:spPr>
          <a:xfrm>
            <a:off x="14846300" y="7884160"/>
            <a:ext cx="8356600" cy="1452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all MatrixStore nodes are connected to the network for direct client connections</a:t>
            </a:r>
          </a:p>
        </p:txBody>
      </p:sp>
      <p:grpSp>
        <p:nvGrpSpPr>
          <p:cNvPr id="2157" name="Group 2157"/>
          <p:cNvGrpSpPr/>
          <p:nvPr/>
        </p:nvGrpSpPr>
        <p:grpSpPr>
          <a:xfrm>
            <a:off x="10566400" y="2877820"/>
            <a:ext cx="2971801" cy="1173480"/>
            <a:chOff x="0" y="1270"/>
            <a:chExt cx="2971800" cy="1173479"/>
          </a:xfrm>
        </p:grpSpPr>
        <p:grpSp>
          <p:nvGrpSpPr>
            <p:cNvPr id="2155" name="Group 2155"/>
            <p:cNvGrpSpPr/>
            <p:nvPr/>
          </p:nvGrpSpPr>
          <p:grpSpPr>
            <a:xfrm>
              <a:off x="0" y="12081"/>
              <a:ext cx="2971801" cy="1162669"/>
              <a:chOff x="0" y="0"/>
              <a:chExt cx="2971800" cy="1162668"/>
            </a:xfrm>
          </p:grpSpPr>
          <p:grpSp>
            <p:nvGrpSpPr>
              <p:cNvPr id="2151" name="Group 2151"/>
              <p:cNvGrpSpPr/>
              <p:nvPr/>
            </p:nvGrpSpPr>
            <p:grpSpPr>
              <a:xfrm>
                <a:off x="0" y="464168"/>
                <a:ext cx="2971800" cy="698501"/>
                <a:chOff x="0" y="0"/>
                <a:chExt cx="2971799" cy="698500"/>
              </a:xfrm>
            </p:grpSpPr>
            <p:sp>
              <p:nvSpPr>
                <p:cNvPr id="2134" name="Shape 2134"/>
                <p:cNvSpPr/>
                <p:nvPr/>
              </p:nvSpPr>
              <p:spPr>
                <a:xfrm>
                  <a:off x="0" y="0"/>
                  <a:ext cx="2971800" cy="6985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5" name="Shape 2135"/>
                <p:cNvSpPr/>
                <p:nvPr/>
              </p:nvSpPr>
              <p:spPr>
                <a:xfrm>
                  <a:off x="112446"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6" name="Shape 2136"/>
                <p:cNvSpPr/>
                <p:nvPr/>
              </p:nvSpPr>
              <p:spPr>
                <a:xfrm>
                  <a:off x="289148"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7" name="Shape 2137"/>
                <p:cNvSpPr/>
                <p:nvPr/>
              </p:nvSpPr>
              <p:spPr>
                <a:xfrm>
                  <a:off x="465849"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8" name="Shape 2138"/>
                <p:cNvSpPr/>
                <p:nvPr/>
              </p:nvSpPr>
              <p:spPr>
                <a:xfrm>
                  <a:off x="642551"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9" name="Shape 2139"/>
                <p:cNvSpPr/>
                <p:nvPr/>
              </p:nvSpPr>
              <p:spPr>
                <a:xfrm>
                  <a:off x="819253"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0" name="Shape 2140"/>
                <p:cNvSpPr/>
                <p:nvPr/>
              </p:nvSpPr>
              <p:spPr>
                <a:xfrm>
                  <a:off x="995953"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1" name="Shape 2141"/>
                <p:cNvSpPr/>
                <p:nvPr/>
              </p:nvSpPr>
              <p:spPr>
                <a:xfrm>
                  <a:off x="1172656"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2" name="Shape 2142"/>
                <p:cNvSpPr/>
                <p:nvPr/>
              </p:nvSpPr>
              <p:spPr>
                <a:xfrm>
                  <a:off x="1349357"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3" name="Shape 2143"/>
                <p:cNvSpPr/>
                <p:nvPr/>
              </p:nvSpPr>
              <p:spPr>
                <a:xfrm>
                  <a:off x="1526059"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4" name="Shape 2144"/>
                <p:cNvSpPr/>
                <p:nvPr/>
              </p:nvSpPr>
              <p:spPr>
                <a:xfrm>
                  <a:off x="1702761"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5" name="Shape 2145"/>
                <p:cNvSpPr/>
                <p:nvPr/>
              </p:nvSpPr>
              <p:spPr>
                <a:xfrm>
                  <a:off x="1879462"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6" name="Shape 2146"/>
                <p:cNvSpPr/>
                <p:nvPr/>
              </p:nvSpPr>
              <p:spPr>
                <a:xfrm>
                  <a:off x="2056162"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7" name="Shape 2147"/>
                <p:cNvSpPr/>
                <p:nvPr/>
              </p:nvSpPr>
              <p:spPr>
                <a:xfrm>
                  <a:off x="2232865"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8" name="Shape 2148"/>
                <p:cNvSpPr/>
                <p:nvPr/>
              </p:nvSpPr>
              <p:spPr>
                <a:xfrm>
                  <a:off x="2409568"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9" name="Shape 2149"/>
                <p:cNvSpPr/>
                <p:nvPr/>
              </p:nvSpPr>
              <p:spPr>
                <a:xfrm>
                  <a:off x="2586269" y="76200"/>
                  <a:ext cx="112447"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0" name="Shape 2150"/>
                <p:cNvSpPr/>
                <p:nvPr/>
              </p:nvSpPr>
              <p:spPr>
                <a:xfrm>
                  <a:off x="2762970" y="76200"/>
                  <a:ext cx="112448" cy="558800"/>
                </a:xfrm>
                <a:prstGeom prst="rect">
                  <a:avLst/>
                </a:prstGeom>
                <a:noFill/>
                <a:ln w="25400" cap="flat">
                  <a:solidFill>
                    <a:srgbClr val="74A7FE"/>
                  </a:solidFill>
                  <a:prstDash val="solid"/>
                  <a:miter lim="400000"/>
                </a:ln>
                <a:effectLst/>
              </p:spPr>
              <p:txBody>
                <a:bodyPr wrap="square" lIns="0" tIns="0" rIns="0" bIns="0" numCol="1" anchor="ctr">
                  <a:noAutofit/>
                </a:bodyPr>
                <a:lstStyle/>
                <a:p>
                  <a:pPr lvl="0" defTabSz="584200">
                    <a:defRPr sz="4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52" name="Shape 2152"/>
              <p:cNvSpPr/>
              <p:nvPr/>
            </p:nvSpPr>
            <p:spPr>
              <a:xfrm flipV="1">
                <a:off x="0" y="0"/>
                <a:ext cx="213502" cy="451469"/>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153" name="Shape 2153"/>
              <p:cNvSpPr/>
              <p:nvPr/>
            </p:nvSpPr>
            <p:spPr>
              <a:xfrm flipH="1" flipV="1">
                <a:off x="2485434" y="29485"/>
                <a:ext cx="486367" cy="411225"/>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154" name="Shape 2154"/>
              <p:cNvSpPr/>
              <p:nvPr/>
            </p:nvSpPr>
            <p:spPr>
              <a:xfrm>
                <a:off x="228600" y="8909"/>
                <a:ext cx="2247890" cy="23464"/>
              </a:xfrm>
              <a:prstGeom prst="line">
                <a:avLst/>
              </a:prstGeom>
              <a:noFill/>
              <a:ln w="25400" cap="flat">
                <a:solidFill>
                  <a:srgbClr val="B4B5B4"/>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grpSp>
        <p:sp>
          <p:nvSpPr>
            <p:cNvPr id="2156" name="Shape 2156"/>
            <p:cNvSpPr/>
            <p:nvPr/>
          </p:nvSpPr>
          <p:spPr>
            <a:xfrm>
              <a:off x="601052" y="1270"/>
              <a:ext cx="1762050"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access node</a:t>
              </a:r>
            </a:p>
          </p:txBody>
        </p:sp>
      </p:grpSp>
      <p:sp>
        <p:nvSpPr>
          <p:cNvPr id="2158" name="Shape 2158"/>
          <p:cNvSpPr/>
          <p:nvPr/>
        </p:nvSpPr>
        <p:spPr>
          <a:xfrm flipH="1">
            <a:off x="7583488" y="3553023"/>
            <a:ext cx="24308" cy="599688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59" name="Shape 2159"/>
          <p:cNvSpPr/>
          <p:nvPr/>
        </p:nvSpPr>
        <p:spPr>
          <a:xfrm flipH="1" flipV="1">
            <a:off x="7593814" y="3534565"/>
            <a:ext cx="2489197"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2162" name="Group 2162"/>
          <p:cNvGrpSpPr/>
          <p:nvPr/>
        </p:nvGrpSpPr>
        <p:grpSpPr>
          <a:xfrm>
            <a:off x="3683000" y="3835400"/>
            <a:ext cx="2235200" cy="557530"/>
            <a:chOff x="0" y="0"/>
            <a:chExt cx="2235200" cy="557529"/>
          </a:xfrm>
        </p:grpSpPr>
        <p:sp>
          <p:nvSpPr>
            <p:cNvPr id="2160" name="Shape 2160"/>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1" name="Shape 2161"/>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165" name="Group 2165"/>
          <p:cNvGrpSpPr/>
          <p:nvPr/>
        </p:nvGrpSpPr>
        <p:grpSpPr>
          <a:xfrm>
            <a:off x="3683000" y="4686300"/>
            <a:ext cx="2235200" cy="557530"/>
            <a:chOff x="0" y="0"/>
            <a:chExt cx="2235200" cy="557529"/>
          </a:xfrm>
        </p:grpSpPr>
        <p:sp>
          <p:nvSpPr>
            <p:cNvPr id="2163" name="Shape 2163"/>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4" name="Shape 2164"/>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168" name="Group 2168"/>
          <p:cNvGrpSpPr/>
          <p:nvPr/>
        </p:nvGrpSpPr>
        <p:grpSpPr>
          <a:xfrm>
            <a:off x="3683000" y="5537200"/>
            <a:ext cx="2235200" cy="557530"/>
            <a:chOff x="0" y="0"/>
            <a:chExt cx="2235200" cy="557529"/>
          </a:xfrm>
        </p:grpSpPr>
        <p:sp>
          <p:nvSpPr>
            <p:cNvPr id="2166" name="Shape 2166"/>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7" name="Shape 2167"/>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171" name="Group 2171"/>
          <p:cNvGrpSpPr/>
          <p:nvPr/>
        </p:nvGrpSpPr>
        <p:grpSpPr>
          <a:xfrm>
            <a:off x="3683000" y="6388100"/>
            <a:ext cx="2235200" cy="557530"/>
            <a:chOff x="0" y="0"/>
            <a:chExt cx="2235200" cy="557529"/>
          </a:xfrm>
        </p:grpSpPr>
        <p:sp>
          <p:nvSpPr>
            <p:cNvPr id="2169" name="Shape 2169"/>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0" name="Shape 2170"/>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grpSp>
        <p:nvGrpSpPr>
          <p:cNvPr id="2174" name="Group 2174"/>
          <p:cNvGrpSpPr/>
          <p:nvPr/>
        </p:nvGrpSpPr>
        <p:grpSpPr>
          <a:xfrm>
            <a:off x="3683000" y="7239000"/>
            <a:ext cx="2235200" cy="557530"/>
            <a:chOff x="0" y="0"/>
            <a:chExt cx="2235200" cy="557529"/>
          </a:xfrm>
        </p:grpSpPr>
        <p:sp>
          <p:nvSpPr>
            <p:cNvPr id="2172" name="Shape 2172"/>
            <p:cNvSpPr/>
            <p:nvPr/>
          </p:nvSpPr>
          <p:spPr>
            <a:xfrm>
              <a:off x="0" y="0"/>
              <a:ext cx="2235200" cy="533400"/>
            </a:xfrm>
            <a:prstGeom prst="rect">
              <a:avLst/>
            </a:prstGeom>
            <a:noFill/>
            <a:ln w="25400" cap="flat">
              <a:solidFill>
                <a:srgbClr val="A8C6FE"/>
              </a:solidFill>
              <a:prstDash val="solid"/>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3" name="Shape 2173"/>
            <p:cNvSpPr/>
            <p:nvPr/>
          </p:nvSpPr>
          <p:spPr>
            <a:xfrm>
              <a:off x="677925" y="1270"/>
              <a:ext cx="888798" cy="55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mn-lt"/>
                  <a:ea typeface="+mn-ea"/>
                  <a:cs typeface="+mn-cs"/>
                  <a:sym typeface="Myriad Pro Condensed"/>
                </a:defRPr>
              </a:lvl1pPr>
            </a:lstStyle>
            <a:p>
              <a:pPr lvl="0">
                <a:defRPr sz="1800">
                  <a:solidFill>
                    <a:srgbClr val="000000"/>
                  </a:solidFill>
                </a:defRPr>
              </a:pPr>
              <a:r>
                <a:rPr sz="3600">
                  <a:solidFill>
                    <a:srgbClr val="FFFFFF"/>
                  </a:solidFill>
                </a:rPr>
                <a:t>client</a:t>
              </a:r>
            </a:p>
          </p:txBody>
        </p:sp>
      </p:grpSp>
      <p:sp>
        <p:nvSpPr>
          <p:cNvPr id="2175" name="Shape 2175"/>
          <p:cNvSpPr/>
          <p:nvPr/>
        </p:nvSpPr>
        <p:spPr>
          <a:xfrm flipH="1" flipV="1">
            <a:off x="5930796" y="4083857"/>
            <a:ext cx="1630184" cy="2"/>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76" name="Shape 2176"/>
          <p:cNvSpPr/>
          <p:nvPr/>
        </p:nvSpPr>
        <p:spPr>
          <a:xfrm flipH="1" flipV="1">
            <a:off x="5930899" y="4931675"/>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77" name="Shape 2177"/>
          <p:cNvSpPr/>
          <p:nvPr/>
        </p:nvSpPr>
        <p:spPr>
          <a:xfrm flipH="1" flipV="1">
            <a:off x="5930899" y="5782575"/>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78" name="Shape 2178"/>
          <p:cNvSpPr/>
          <p:nvPr/>
        </p:nvSpPr>
        <p:spPr>
          <a:xfrm flipH="1" flipV="1">
            <a:off x="5930899" y="6684274"/>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79" name="Shape 2179"/>
          <p:cNvSpPr/>
          <p:nvPr/>
        </p:nvSpPr>
        <p:spPr>
          <a:xfrm flipH="1" flipV="1">
            <a:off x="5930899" y="7585974"/>
            <a:ext cx="1630184" cy="1"/>
          </a:xfrm>
          <a:prstGeom prst="line">
            <a:avLst/>
          </a:prstGeom>
          <a:ln w="25400">
            <a:solidFill>
              <a:srgbClr val="A8C6FE"/>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2184" name="Group 2184"/>
          <p:cNvGrpSpPr/>
          <p:nvPr/>
        </p:nvGrpSpPr>
        <p:grpSpPr>
          <a:xfrm>
            <a:off x="5384800" y="3911600"/>
            <a:ext cx="393700" cy="431800"/>
            <a:chOff x="0" y="0"/>
            <a:chExt cx="393700" cy="431800"/>
          </a:xfrm>
        </p:grpSpPr>
        <p:grpSp>
          <p:nvGrpSpPr>
            <p:cNvPr id="2182" name="Group 2182"/>
            <p:cNvGrpSpPr/>
            <p:nvPr/>
          </p:nvGrpSpPr>
          <p:grpSpPr>
            <a:xfrm>
              <a:off x="0" y="21503"/>
              <a:ext cx="393700" cy="368301"/>
              <a:chOff x="0" y="0"/>
              <a:chExt cx="393700" cy="368300"/>
            </a:xfrm>
          </p:grpSpPr>
          <p:sp>
            <p:nvSpPr>
              <p:cNvPr id="2180" name="Shape 2180"/>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1" name="Shape 2181"/>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83" name="Shape 2183"/>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89" name="Group 2189"/>
          <p:cNvGrpSpPr/>
          <p:nvPr/>
        </p:nvGrpSpPr>
        <p:grpSpPr>
          <a:xfrm>
            <a:off x="5384800" y="4724400"/>
            <a:ext cx="393700" cy="431800"/>
            <a:chOff x="0" y="0"/>
            <a:chExt cx="393700" cy="431800"/>
          </a:xfrm>
        </p:grpSpPr>
        <p:grpSp>
          <p:nvGrpSpPr>
            <p:cNvPr id="2187" name="Group 2187"/>
            <p:cNvGrpSpPr/>
            <p:nvPr/>
          </p:nvGrpSpPr>
          <p:grpSpPr>
            <a:xfrm>
              <a:off x="0" y="21503"/>
              <a:ext cx="393700" cy="368301"/>
              <a:chOff x="0" y="0"/>
              <a:chExt cx="393700" cy="368300"/>
            </a:xfrm>
          </p:grpSpPr>
          <p:sp>
            <p:nvSpPr>
              <p:cNvPr id="2185" name="Shape 2185"/>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6" name="Shape 2186"/>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88" name="Shape 2188"/>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94" name="Group 2194"/>
          <p:cNvGrpSpPr/>
          <p:nvPr/>
        </p:nvGrpSpPr>
        <p:grpSpPr>
          <a:xfrm>
            <a:off x="5384800" y="5638800"/>
            <a:ext cx="393700" cy="431800"/>
            <a:chOff x="0" y="0"/>
            <a:chExt cx="393700" cy="431800"/>
          </a:xfrm>
        </p:grpSpPr>
        <p:grpSp>
          <p:nvGrpSpPr>
            <p:cNvPr id="2192" name="Group 2192"/>
            <p:cNvGrpSpPr/>
            <p:nvPr/>
          </p:nvGrpSpPr>
          <p:grpSpPr>
            <a:xfrm>
              <a:off x="0" y="21503"/>
              <a:ext cx="393700" cy="368301"/>
              <a:chOff x="0" y="0"/>
              <a:chExt cx="393700" cy="368300"/>
            </a:xfrm>
          </p:grpSpPr>
          <p:sp>
            <p:nvSpPr>
              <p:cNvPr id="2190" name="Shape 2190"/>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1" name="Shape 2191"/>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93" name="Shape 2193"/>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199" name="Group 2199"/>
          <p:cNvGrpSpPr/>
          <p:nvPr/>
        </p:nvGrpSpPr>
        <p:grpSpPr>
          <a:xfrm>
            <a:off x="5397500" y="6438900"/>
            <a:ext cx="393700" cy="431800"/>
            <a:chOff x="0" y="0"/>
            <a:chExt cx="393700" cy="431800"/>
          </a:xfrm>
        </p:grpSpPr>
        <p:grpSp>
          <p:nvGrpSpPr>
            <p:cNvPr id="2197" name="Group 2197"/>
            <p:cNvGrpSpPr/>
            <p:nvPr/>
          </p:nvGrpSpPr>
          <p:grpSpPr>
            <a:xfrm>
              <a:off x="0" y="21503"/>
              <a:ext cx="393700" cy="368301"/>
              <a:chOff x="0" y="0"/>
              <a:chExt cx="393700" cy="368300"/>
            </a:xfrm>
          </p:grpSpPr>
          <p:sp>
            <p:nvSpPr>
              <p:cNvPr id="2195" name="Shape 2195"/>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6" name="Shape 2196"/>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98" name="Shape 2198"/>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204" name="Group 2204"/>
          <p:cNvGrpSpPr/>
          <p:nvPr/>
        </p:nvGrpSpPr>
        <p:grpSpPr>
          <a:xfrm>
            <a:off x="5397500" y="7366000"/>
            <a:ext cx="393700" cy="431800"/>
            <a:chOff x="0" y="0"/>
            <a:chExt cx="393700" cy="431800"/>
          </a:xfrm>
        </p:grpSpPr>
        <p:grpSp>
          <p:nvGrpSpPr>
            <p:cNvPr id="2202" name="Group 2202"/>
            <p:cNvGrpSpPr/>
            <p:nvPr/>
          </p:nvGrpSpPr>
          <p:grpSpPr>
            <a:xfrm>
              <a:off x="0" y="21503"/>
              <a:ext cx="393700" cy="368301"/>
              <a:chOff x="0" y="0"/>
              <a:chExt cx="393700" cy="368300"/>
            </a:xfrm>
          </p:grpSpPr>
          <p:sp>
            <p:nvSpPr>
              <p:cNvPr id="2200" name="Shape 2200"/>
              <p:cNvSpPr/>
              <p:nvPr/>
            </p:nvSpPr>
            <p:spPr>
              <a:xfrm>
                <a:off x="0" y="0"/>
                <a:ext cx="393700" cy="368300"/>
              </a:xfrm>
              <a:prstGeom prst="roundRect">
                <a:avLst>
                  <a:gd name="adj" fmla="val 50000"/>
                </a:avLst>
              </a:prstGeom>
              <a:gradFill flip="none" rotWithShape="1">
                <a:gsLst>
                  <a:gs pos="0">
                    <a:srgbClr val="B4B5B4"/>
                  </a:gs>
                  <a:gs pos="100000">
                    <a:srgbClr val="878786"/>
                  </a:gs>
                </a:gsLst>
                <a:lin ang="5400000" scaled="0"/>
              </a:gradFill>
              <a:ln w="25400" cap="flat">
                <a:noFill/>
                <a:miter lim="400000"/>
              </a:ln>
              <a:effectLst/>
            </p:spPr>
            <p:txBody>
              <a:bodyPr wrap="square" lIns="50800" tIns="50800" rIns="50800" bIns="5080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01" name="Shape 2201"/>
              <p:cNvSpPr/>
              <p:nvPr/>
            </p:nvSpPr>
            <p:spPr>
              <a:xfrm>
                <a:off x="47721" y="66498"/>
                <a:ext cx="298258" cy="235304"/>
              </a:xfrm>
              <a:prstGeom prst="roundRect">
                <a:avLst>
                  <a:gd name="adj" fmla="val 50000"/>
                </a:avLst>
              </a:prstGeom>
              <a:gradFill flip="none" rotWithShape="1">
                <a:gsLst>
                  <a:gs pos="0">
                    <a:srgbClr val="FF9300"/>
                  </a:gs>
                  <a:gs pos="100000">
                    <a:srgbClr val="FFD479"/>
                  </a:gs>
                </a:gsLst>
                <a:lin ang="5400000" scaled="0"/>
              </a:gradFill>
              <a:ln w="12700" cap="flat">
                <a:noFill/>
                <a:miter lim="400000"/>
              </a:ln>
              <a:effectLst/>
            </p:spPr>
            <p:txBody>
              <a:bodyPr wrap="square" lIns="0" tIns="0" rIns="0" bIns="0" numCol="1" anchor="ctr">
                <a:noAutofit/>
              </a:bodyP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203" name="Shape 2203"/>
            <p:cNvSpPr/>
            <p:nvPr/>
          </p:nvSpPr>
          <p:spPr>
            <a:xfrm>
              <a:off x="47624" y="0"/>
              <a:ext cx="30334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800">
                  <a:latin typeface="+mn-lt"/>
                  <a:ea typeface="+mn-ea"/>
                  <a:cs typeface="+mn-cs"/>
                  <a:sym typeface="Myriad Pro Condensed"/>
                </a:defRPr>
              </a:lvl1pPr>
            </a:lstStyle>
            <a:p>
              <a:pPr lvl="0">
                <a:defRPr b="0">
                  <a:solidFill>
                    <a:srgbClr val="000000"/>
                  </a:solidFill>
                </a:defRPr>
              </a:pPr>
              <a:r>
                <a:rPr b="1">
                  <a:solidFill>
                    <a:srgbClr val="FFFFFF"/>
                  </a:solidFill>
                </a:rPr>
                <a:t>o</a:t>
              </a:r>
            </a:p>
          </p:txBody>
        </p:sp>
      </p:grpSp>
      <p:grpSp>
        <p:nvGrpSpPr>
          <p:cNvPr id="2213" name="Group 2213"/>
          <p:cNvGrpSpPr/>
          <p:nvPr/>
        </p:nvGrpSpPr>
        <p:grpSpPr>
          <a:xfrm>
            <a:off x="7556499" y="4614175"/>
            <a:ext cx="1693684" cy="4940301"/>
            <a:chOff x="0" y="54875"/>
            <a:chExt cx="1693682" cy="4940300"/>
          </a:xfrm>
        </p:grpSpPr>
        <p:sp>
          <p:nvSpPr>
            <p:cNvPr id="2205" name="Shape 2205"/>
            <p:cNvSpPr/>
            <p:nvPr/>
          </p:nvSpPr>
          <p:spPr>
            <a:xfrm flipH="1" flipV="1">
              <a:off x="63500" y="548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06" name="Shape 2206"/>
            <p:cNvSpPr/>
            <p:nvPr/>
          </p:nvSpPr>
          <p:spPr>
            <a:xfrm flipH="1" flipV="1">
              <a:off x="63500" y="7279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07" name="Shape 2207"/>
            <p:cNvSpPr/>
            <p:nvPr/>
          </p:nvSpPr>
          <p:spPr>
            <a:xfrm flipH="1" flipV="1">
              <a:off x="63500" y="14391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08" name="Shape 2208"/>
            <p:cNvSpPr/>
            <p:nvPr/>
          </p:nvSpPr>
          <p:spPr>
            <a:xfrm flipH="1" flipV="1">
              <a:off x="38100" y="21503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09" name="Shape 2209"/>
            <p:cNvSpPr/>
            <p:nvPr/>
          </p:nvSpPr>
          <p:spPr>
            <a:xfrm flipH="1" flipV="1">
              <a:off x="63500" y="28615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10" name="Shape 2210"/>
            <p:cNvSpPr/>
            <p:nvPr/>
          </p:nvSpPr>
          <p:spPr>
            <a:xfrm flipH="1" flipV="1">
              <a:off x="63500" y="35727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11" name="Shape 2211"/>
            <p:cNvSpPr/>
            <p:nvPr/>
          </p:nvSpPr>
          <p:spPr>
            <a:xfrm flipH="1" flipV="1">
              <a:off x="63500" y="4283975"/>
              <a:ext cx="1630183"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2212" name="Shape 2212"/>
            <p:cNvSpPr/>
            <p:nvPr/>
          </p:nvSpPr>
          <p:spPr>
            <a:xfrm flipH="1" flipV="1">
              <a:off x="-1" y="4995175"/>
              <a:ext cx="1630184" cy="1"/>
            </a:xfrm>
            <a:prstGeom prst="line">
              <a:avLst/>
            </a:prstGeom>
            <a:noFill/>
            <a:ln w="25400" cap="flat">
              <a:solidFill>
                <a:srgbClr val="A8C6FE"/>
              </a:solidFill>
              <a:prstDash val="solid"/>
              <a:miter lim="400000"/>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grpSp>
    </p:spTree>
  </p:cSld>
  <p:clrMapOvr>
    <a:masterClrMapping/>
  </p:clrMapOvr>
  <p:transition spd="med" advClick="0" advTm="1000">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500"/>
                                  </p:stCondLst>
                                  <p:iterate type="lt" backwards="0">
                                    <p:tmAbs val="0"/>
                                  </p:iterate>
                                  <p:childTnLst>
                                    <p:set>
                                      <p:cBhvr>
                                        <p:cTn id="6" fill="hold"/>
                                        <p:tgtEl>
                                          <p:spTgt spid="2132"/>
                                        </p:tgtEl>
                                        <p:attrNameLst>
                                          <p:attrName>style.visibility</p:attrName>
                                        </p:attrNameLst>
                                      </p:cBhvr>
                                      <p:to>
                                        <p:strVal val="visible"/>
                                      </p:to>
                                    </p:set>
                                  </p:childTnLst>
                                </p:cTn>
                              </p:par>
                            </p:childTnLst>
                          </p:cTn>
                        </p:par>
                        <p:par>
                          <p:cTn id="7" fill="hold">
                            <p:stCondLst>
                              <p:cond delay="500"/>
                            </p:stCondLst>
                            <p:childTnLst>
                              <p:par>
                                <p:cTn id="8" nodeType="afterEffect" presetClass="exit" presetSubtype="4" presetID="22" grpId="2" fill="hold">
                                  <p:stCondLst>
                                    <p:cond delay="0"/>
                                  </p:stCondLst>
                                  <p:iterate type="el" backwards="0">
                                    <p:tmAbs val="0"/>
                                  </p:iterate>
                                  <p:childTnLst>
                                    <p:animEffect filter="wipe(down)" transition="out">
                                      <p:cBhvr>
                                        <p:cTn id="9" dur="2500" fill="hold"/>
                                        <p:tgtEl>
                                          <p:spTgt spid="2157"/>
                                        </p:tgtEl>
                                      </p:cBhvr>
                                    </p:animEffect>
                                    <p:set>
                                      <p:cBhvr>
                                        <p:cTn id="10" fill="hold">
                                          <p:stCondLst>
                                            <p:cond delay="2499"/>
                                          </p:stCondLst>
                                        </p:cTn>
                                        <p:tgtEl>
                                          <p:spTgt spid="2157"/>
                                        </p:tgtEl>
                                        <p:attrNameLst>
                                          <p:attrName>style.visibility</p:attrName>
                                        </p:attrNameLst>
                                      </p:cBhvr>
                                      <p:to>
                                        <p:strVal val="hidden"/>
                                      </p:to>
                                    </p:set>
                                  </p:childTnLst>
                                </p:cTn>
                              </p:par>
                            </p:childTnLst>
                          </p:cTn>
                        </p:par>
                        <p:par>
                          <p:cTn id="11" fill="hold">
                            <p:stCondLst>
                              <p:cond delay="3000"/>
                            </p:stCondLst>
                            <p:childTnLst>
                              <p:par>
                                <p:cTn id="12" nodeType="afterEffect" presetClass="exit" presetSubtype="2" presetID="22" grpId="3" fill="hold">
                                  <p:stCondLst>
                                    <p:cond delay="0"/>
                                  </p:stCondLst>
                                  <p:iterate type="el" backwards="0">
                                    <p:tmAbs val="0"/>
                                  </p:iterate>
                                  <p:childTnLst>
                                    <p:animEffect filter="wipe(right)" transition="out">
                                      <p:cBhvr>
                                        <p:cTn id="13" dur="1000" fill="hold"/>
                                        <p:tgtEl>
                                          <p:spTgt spid="2159"/>
                                        </p:tgtEl>
                                      </p:cBhvr>
                                    </p:animEffect>
                                    <p:set>
                                      <p:cBhvr>
                                        <p:cTn id="14" fill="hold">
                                          <p:stCondLst>
                                            <p:cond delay="999"/>
                                          </p:stCondLst>
                                        </p:cTn>
                                        <p:tgtEl>
                                          <p:spTgt spid="2159"/>
                                        </p:tgtEl>
                                        <p:attrNameLst>
                                          <p:attrName>style.visibility</p:attrName>
                                        </p:attrNameLst>
                                      </p:cBhvr>
                                      <p:to>
                                        <p:strVal val="hidden"/>
                                      </p:to>
                                    </p:set>
                                  </p:childTnLst>
                                </p:cTn>
                              </p:par>
                            </p:childTnLst>
                          </p:cTn>
                        </p:par>
                        <p:par>
                          <p:cTn id="15" fill="hold">
                            <p:stCondLst>
                              <p:cond delay="4000"/>
                            </p:stCondLst>
                            <p:childTnLst>
                              <p:par>
                                <p:cTn id="16" nodeType="afterEffect" presetClass="entr" presetSubtype="2" presetID="2" grpId="4" fill="hold">
                                  <p:stCondLst>
                                    <p:cond delay="0"/>
                                  </p:stCondLst>
                                  <p:iterate type="el" backwards="0">
                                    <p:tmAbs val="0"/>
                                  </p:iterate>
                                  <p:childTnLst>
                                    <p:set>
                                      <p:cBhvr>
                                        <p:cTn id="17" fill="hold"/>
                                        <p:tgtEl>
                                          <p:spTgt spid="2213"/>
                                        </p:tgtEl>
                                        <p:attrNameLst>
                                          <p:attrName>style.visibility</p:attrName>
                                        </p:attrNameLst>
                                      </p:cBhvr>
                                      <p:to>
                                        <p:strVal val="visible"/>
                                      </p:to>
                                    </p:set>
                                    <p:anim calcmode="lin" valueType="num">
                                      <p:cBhvr>
                                        <p:cTn id="18" dur="1000" fill="hold"/>
                                        <p:tgtEl>
                                          <p:spTgt spid="2213"/>
                                        </p:tgtEl>
                                        <p:attrNameLst>
                                          <p:attrName>ppt_x</p:attrName>
                                        </p:attrNameLst>
                                      </p:cBhvr>
                                      <p:tavLst>
                                        <p:tav tm="0">
                                          <p:val>
                                            <p:strVal val="1+#ppt_w/2"/>
                                          </p:val>
                                        </p:tav>
                                        <p:tav tm="100000">
                                          <p:val>
                                            <p:strVal val="#ppt_x"/>
                                          </p:val>
                                        </p:tav>
                                      </p:tavLst>
                                    </p:anim>
                                    <p:anim calcmode="lin" valueType="num">
                                      <p:cBhvr>
                                        <p:cTn id="19" dur="1000" fill="hold"/>
                                        <p:tgtEl>
                                          <p:spTgt spid="2213"/>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nodeType="afterEffect" presetClass="exit" presetSubtype="0" presetID="1" grpId="5" fill="hold">
                                  <p:stCondLst>
                                    <p:cond delay="0"/>
                                  </p:stCondLst>
                                  <p:iterate type="lt" backwards="0">
                                    <p:tmAbs val="0"/>
                                  </p:iterate>
                                  <p:childTnLst>
                                    <p:set>
                                      <p:cBhvr>
                                        <p:cTn id="22" fill="hold">
                                          <p:stCondLst>
                                            <p:cond delay="0"/>
                                          </p:stCondLst>
                                        </p:cTn>
                                        <p:tgtEl>
                                          <p:spTgt spid="2132"/>
                                        </p:tgtEl>
                                        <p:attrNameLst>
                                          <p:attrName>style.visibility</p:attrName>
                                        </p:attrNameLst>
                                      </p:cBhvr>
                                      <p:to>
                                        <p:strVal val="hidden"/>
                                      </p:to>
                                    </p:set>
                                  </p:childTnLst>
                                </p:cTn>
                              </p:par>
                            </p:childTnLst>
                          </p:cTn>
                        </p:par>
                        <p:par>
                          <p:cTn id="23" fill="hold">
                            <p:stCondLst>
                              <p:cond delay="5000"/>
                            </p:stCondLst>
                            <p:childTnLst>
                              <p:par>
                                <p:cTn id="24" nodeType="afterEffect" presetClass="entr" presetSubtype="0" presetID="1" grpId="6" fill="hold">
                                  <p:stCondLst>
                                    <p:cond delay="0"/>
                                  </p:stCondLst>
                                  <p:iterate type="lt" backwards="0">
                                    <p:tmAbs val="0"/>
                                  </p:iterate>
                                  <p:childTnLst>
                                    <p:set>
                                      <p:cBhvr>
                                        <p:cTn id="25" fill="hold"/>
                                        <p:tgtEl>
                                          <p:spTgt spid="2133"/>
                                        </p:tgtEl>
                                        <p:attrNameLst>
                                          <p:attrName>style.visibility</p:attrName>
                                        </p:attrNameLst>
                                      </p:cBhvr>
                                      <p:to>
                                        <p:strVal val="visible"/>
                                      </p:to>
                                    </p:set>
                                  </p:childTnLst>
                                </p:cTn>
                              </p:par>
                            </p:childTnLst>
                          </p:cTn>
                        </p:par>
                        <p:par>
                          <p:cTn id="26" fill="hold">
                            <p:stCondLst>
                              <p:cond delay="5000"/>
                            </p:stCondLst>
                            <p:childTnLst>
                              <p:par>
                                <p:cTn id="27" nodeType="afterEffect" presetClass="exit" presetSubtype="0" presetID="9" grpId="7" fill="hold">
                                  <p:stCondLst>
                                    <p:cond delay="0"/>
                                  </p:stCondLst>
                                  <p:iterate type="el" backwards="0">
                                    <p:tmAbs val="0"/>
                                  </p:iterate>
                                  <p:childTnLst>
                                    <p:animEffect filter="dissolve" transition="out">
                                      <p:cBhvr>
                                        <p:cTn id="28" dur="500" fill="hold"/>
                                        <p:tgtEl>
                                          <p:spTgt spid="2133"/>
                                        </p:tgtEl>
                                      </p:cBhvr>
                                    </p:animEffect>
                                    <p:set>
                                      <p:cBhvr>
                                        <p:cTn id="29" fill="hold">
                                          <p:stCondLst>
                                            <p:cond delay="499"/>
                                          </p:stCondLst>
                                        </p:cTn>
                                        <p:tgtEl>
                                          <p:spTgt spid="21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2" grpId="1"/>
      <p:bldP build="whole" bldLvl="1" animBg="1" rev="0" advAuto="0" spid="2159" grpId="3"/>
      <p:bldP build="whole" bldLvl="1" animBg="1" rev="0" advAuto="0" spid="2132" grpId="5"/>
      <p:bldP build="whole" bldLvl="1" animBg="1" rev="0" advAuto="0" spid="2133" grpId="6"/>
      <p:bldP build="whole" bldLvl="1" animBg="1" rev="0" advAuto="0" spid="2133" grpId="7"/>
      <p:bldP build="whole" bldLvl="1" animBg="1" rev="0" advAuto="0" spid="2157" grpId="2"/>
      <p:bldP build="whole" bldLvl="1" animBg="1" rev="0" advAuto="0" spid="2213" grpId="4"/>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5" name="Shape 2215"/>
          <p:cNvSpPr/>
          <p:nvPr/>
        </p:nvSpPr>
        <p:spPr>
          <a:xfrm>
            <a:off x="11046342" y="3774876"/>
            <a:ext cx="36576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Metadata</a:t>
            </a:r>
          </a:p>
        </p:txBody>
      </p:sp>
      <p:grpSp>
        <p:nvGrpSpPr>
          <p:cNvPr id="2218" name="Group 2218"/>
          <p:cNvGrpSpPr/>
          <p:nvPr/>
        </p:nvGrpSpPr>
        <p:grpSpPr>
          <a:xfrm>
            <a:off x="9539675" y="5767829"/>
            <a:ext cx="6243484" cy="3697424"/>
            <a:chOff x="335794" y="387350"/>
            <a:chExt cx="6243482" cy="3697423"/>
          </a:xfrm>
        </p:grpSpPr>
        <p:pic>
          <p:nvPicPr>
            <p:cNvPr id="2216" name="iStock_000000737028Medium.jpg"/>
            <p:cNvPicPr/>
            <p:nvPr/>
          </p:nvPicPr>
          <p:blipFill>
            <a:blip r:embed="rId3">
              <a:extLst/>
            </a:blip>
            <a:stretch>
              <a:fillRect/>
            </a:stretch>
          </p:blipFill>
          <p:spPr>
            <a:xfrm>
              <a:off x="335794" y="387350"/>
              <a:ext cx="6179505" cy="3697424"/>
            </a:xfrm>
            <a:prstGeom prst="rect">
              <a:avLst/>
            </a:prstGeom>
            <a:ln w="12700" cap="flat">
              <a:noFill/>
              <a:miter lim="400000"/>
            </a:ln>
            <a:effectLst>
              <a:outerShdw sx="100000" sy="100000" kx="0" ky="0" algn="b" rotWithShape="0" blurRad="127000" dist="76200" dir="2700000">
                <a:srgbClr val="000000">
                  <a:alpha val="75000"/>
                </a:srgbClr>
              </a:outerShdw>
            </a:effectLst>
          </p:spPr>
        </p:pic>
        <p:sp>
          <p:nvSpPr>
            <p:cNvPr id="2217" name="Shape 2217"/>
            <p:cNvSpPr/>
            <p:nvPr/>
          </p:nvSpPr>
          <p:spPr>
            <a:xfrm rot="21419998">
              <a:off x="1976109" y="1407505"/>
              <a:ext cx="4592899" cy="5126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sz="2400">
                  <a:solidFill>
                    <a:srgbClr val="000000"/>
                  </a:solidFill>
                  <a:latin typeface="Gill Sans"/>
                  <a:ea typeface="Gill Sans"/>
                  <a:cs typeface="Gill Sans"/>
                  <a:sym typeface="Gill Sans"/>
                </a:defRPr>
              </a:lvl1pPr>
            </a:lstStyle>
            <a:p>
              <a:pPr lvl="0">
                <a:defRPr sz="1800"/>
              </a:pPr>
              <a:r>
                <a:rPr sz="2400"/>
                <a:t>This be the metadata</a:t>
              </a:r>
            </a:p>
          </p:txBody>
        </p:sp>
      </p:grpSp>
    </p:spTree>
  </p:cSld>
  <p:clrMapOvr>
    <a:masterClrMapping/>
  </p:clrMapOvr>
  <p:transition spd="med" advClick="1">
    <p:push dir="r"/>
  </p:transition>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2" name="Shape 2222"/>
          <p:cNvSpPr/>
          <p:nvPr/>
        </p:nvSpPr>
        <p:spPr>
          <a:xfrm>
            <a:off x="6499742" y="13745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b="1" sz="7200">
                <a:solidFill>
                  <a:srgbClr val="FFFFFF"/>
                </a:solidFill>
                <a:latin typeface="+mn-lt"/>
                <a:ea typeface="+mn-ea"/>
                <a:cs typeface="+mn-cs"/>
                <a:sym typeface="Myriad Pro Condensed"/>
              </a:rPr>
              <a:t>Metadata </a:t>
            </a:r>
            <a:r>
              <a:rPr b="1" sz="4800">
                <a:solidFill>
                  <a:srgbClr val="FFFFFF"/>
                </a:solidFill>
                <a:latin typeface="+mn-lt"/>
                <a:ea typeface="+mn-ea"/>
                <a:cs typeface="+mn-cs"/>
                <a:sym typeface="Myriad Pro Condensed"/>
              </a:rPr>
              <a:t> (</a:t>
            </a:r>
            <a:r>
              <a:rPr b="1" sz="4800">
                <a:solidFill>
                  <a:srgbClr val="3A88FE"/>
                </a:solidFill>
                <a:latin typeface="+mn-lt"/>
                <a:ea typeface="+mn-ea"/>
                <a:cs typeface="+mn-cs"/>
                <a:sym typeface="Myriad Pro Condensed"/>
              </a:rPr>
              <a:t>Traditional Model</a:t>
            </a:r>
            <a:r>
              <a:rPr b="1" sz="4800">
                <a:solidFill>
                  <a:srgbClr val="FFFFFF"/>
                </a:solidFill>
                <a:latin typeface="+mn-lt"/>
                <a:ea typeface="+mn-ea"/>
                <a:cs typeface="+mn-cs"/>
                <a:sym typeface="Myriad Pro Condensed"/>
              </a:rPr>
              <a:t>)</a:t>
            </a:r>
          </a:p>
        </p:txBody>
      </p:sp>
      <p:sp>
        <p:nvSpPr>
          <p:cNvPr id="2223" name="Shape 2223"/>
          <p:cNvSpPr/>
          <p:nvPr/>
        </p:nvSpPr>
        <p:spPr>
          <a:xfrm>
            <a:off x="6692320" y="3477193"/>
            <a:ext cx="2298701" cy="2374901"/>
          </a:xfrm>
          <a:prstGeom prst="roundRect">
            <a:avLst>
              <a:gd name="adj" fmla="val 8287"/>
            </a:avLst>
          </a:prstGeom>
          <a:solidFill>
            <a:srgbClr val="74A7FE">
              <a:alpha val="80000"/>
            </a:srgbClr>
          </a:soli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24" name="Shape 2224"/>
          <p:cNvSpPr/>
          <p:nvPr/>
        </p:nvSpPr>
        <p:spPr>
          <a:xfrm>
            <a:off x="6827099" y="3089910"/>
            <a:ext cx="2028368"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MAM, DAM or PAM</a:t>
            </a:r>
          </a:p>
        </p:txBody>
      </p:sp>
      <p:pic>
        <p:nvPicPr>
          <p:cNvPr id="2225" name="droppedImage.png"/>
          <p:cNvPicPr/>
          <p:nvPr/>
        </p:nvPicPr>
        <p:blipFill>
          <a:blip r:embed="rId2">
            <a:extLst/>
          </a:blip>
          <a:stretch>
            <a:fillRect/>
          </a:stretch>
        </p:blipFill>
        <p:spPr>
          <a:xfrm>
            <a:off x="7340600" y="3937000"/>
            <a:ext cx="1016000" cy="1016000"/>
          </a:xfrm>
          <a:prstGeom prst="rect">
            <a:avLst/>
          </a:prstGeom>
          <a:ln w="12700">
            <a:miter lim="400000"/>
          </a:ln>
        </p:spPr>
      </p:pic>
      <p:sp>
        <p:nvSpPr>
          <p:cNvPr id="2226" name="Shape 2226"/>
          <p:cNvSpPr/>
          <p:nvPr/>
        </p:nvSpPr>
        <p:spPr>
          <a:xfrm>
            <a:off x="7301903" y="5248910"/>
            <a:ext cx="1093394"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Metadata</a:t>
            </a:r>
          </a:p>
        </p:txBody>
      </p:sp>
      <p:grpSp>
        <p:nvGrpSpPr>
          <p:cNvPr id="2245" name="Group 2245"/>
          <p:cNvGrpSpPr/>
          <p:nvPr/>
        </p:nvGrpSpPr>
        <p:grpSpPr>
          <a:xfrm>
            <a:off x="13241714" y="4679305"/>
            <a:ext cx="2451101" cy="990601"/>
            <a:chOff x="0" y="0"/>
            <a:chExt cx="2451100" cy="990600"/>
          </a:xfrm>
        </p:grpSpPr>
        <p:sp>
          <p:nvSpPr>
            <p:cNvPr id="2227" name="Shape 2227"/>
            <p:cNvSpPr/>
            <p:nvPr/>
          </p:nvSpPr>
          <p:spPr>
            <a:xfrm>
              <a:off x="0" y="0"/>
              <a:ext cx="2451100" cy="990600"/>
            </a:xfrm>
            <a:prstGeom prst="roundRect">
              <a:avLst>
                <a:gd name="adj" fmla="val 19231"/>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28" name="Shape 2228"/>
            <p:cNvSpPr/>
            <p:nvPr/>
          </p:nvSpPr>
          <p:spPr>
            <a:xfrm>
              <a:off x="127771" y="0"/>
              <a:ext cx="2176980" cy="970175"/>
            </a:xfrm>
            <a:prstGeom prst="roundRect">
              <a:avLst>
                <a:gd name="adj" fmla="val 19636"/>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29" name="Shape 2229"/>
            <p:cNvSpPr/>
            <p:nvPr/>
          </p:nvSpPr>
          <p:spPr>
            <a:xfrm>
              <a:off x="268402" y="112335"/>
              <a:ext cx="477651"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0" name="Shape 2230"/>
            <p:cNvSpPr/>
            <p:nvPr/>
          </p:nvSpPr>
          <p:spPr>
            <a:xfrm>
              <a:off x="265555"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1" name="Shape 2231"/>
            <p:cNvSpPr/>
            <p:nvPr/>
          </p:nvSpPr>
          <p:spPr>
            <a:xfrm>
              <a:off x="265555"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2" name="Shape 2232"/>
            <p:cNvSpPr/>
            <p:nvPr/>
          </p:nvSpPr>
          <p:spPr>
            <a:xfrm>
              <a:off x="265555"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3" name="Shape 2233"/>
            <p:cNvSpPr/>
            <p:nvPr/>
          </p:nvSpPr>
          <p:spPr>
            <a:xfrm>
              <a:off x="743203"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4" name="Shape 2234"/>
            <p:cNvSpPr/>
            <p:nvPr/>
          </p:nvSpPr>
          <p:spPr>
            <a:xfrm>
              <a:off x="743203"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5" name="Shape 2235"/>
            <p:cNvSpPr/>
            <p:nvPr/>
          </p:nvSpPr>
          <p:spPr>
            <a:xfrm>
              <a:off x="743203"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6" name="Shape 2236"/>
            <p:cNvSpPr/>
            <p:nvPr/>
          </p:nvSpPr>
          <p:spPr>
            <a:xfrm>
              <a:off x="743203"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7" name="Shape 2237"/>
            <p:cNvSpPr/>
            <p:nvPr/>
          </p:nvSpPr>
          <p:spPr>
            <a:xfrm>
              <a:off x="1220855"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8" name="Shape 2238"/>
            <p:cNvSpPr/>
            <p:nvPr/>
          </p:nvSpPr>
          <p:spPr>
            <a:xfrm>
              <a:off x="1220855"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9" name="Shape 2239"/>
            <p:cNvSpPr/>
            <p:nvPr/>
          </p:nvSpPr>
          <p:spPr>
            <a:xfrm>
              <a:off x="1220855"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0" name="Shape 2240"/>
            <p:cNvSpPr/>
            <p:nvPr/>
          </p:nvSpPr>
          <p:spPr>
            <a:xfrm>
              <a:off x="1220855"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1" name="Shape 2241"/>
            <p:cNvSpPr/>
            <p:nvPr/>
          </p:nvSpPr>
          <p:spPr>
            <a:xfrm>
              <a:off x="1698503"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2" name="Shape 2242"/>
            <p:cNvSpPr/>
            <p:nvPr/>
          </p:nvSpPr>
          <p:spPr>
            <a:xfrm>
              <a:off x="1698503"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3" name="Shape 2243"/>
            <p:cNvSpPr/>
            <p:nvPr/>
          </p:nvSpPr>
          <p:spPr>
            <a:xfrm>
              <a:off x="1698503"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4" name="Shape 2244"/>
            <p:cNvSpPr/>
            <p:nvPr/>
          </p:nvSpPr>
          <p:spPr>
            <a:xfrm>
              <a:off x="1698503"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264" name="Group 2264"/>
          <p:cNvGrpSpPr/>
          <p:nvPr/>
        </p:nvGrpSpPr>
        <p:grpSpPr>
          <a:xfrm>
            <a:off x="13246100" y="3683000"/>
            <a:ext cx="2451100" cy="990600"/>
            <a:chOff x="0" y="0"/>
            <a:chExt cx="2451100" cy="990600"/>
          </a:xfrm>
        </p:grpSpPr>
        <p:sp>
          <p:nvSpPr>
            <p:cNvPr id="2246" name="Shape 2246"/>
            <p:cNvSpPr/>
            <p:nvPr/>
          </p:nvSpPr>
          <p:spPr>
            <a:xfrm>
              <a:off x="0" y="0"/>
              <a:ext cx="2451100" cy="990600"/>
            </a:xfrm>
            <a:prstGeom prst="roundRect">
              <a:avLst>
                <a:gd name="adj" fmla="val 19231"/>
              </a:avLst>
            </a:prstGeom>
            <a:solidFill>
              <a:srgbClr val="000000"/>
            </a:solid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7" name="Shape 2247"/>
            <p:cNvSpPr/>
            <p:nvPr/>
          </p:nvSpPr>
          <p:spPr>
            <a:xfrm>
              <a:off x="127771" y="0"/>
              <a:ext cx="2176980" cy="970175"/>
            </a:xfrm>
            <a:prstGeom prst="roundRect">
              <a:avLst>
                <a:gd name="adj" fmla="val 19636"/>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8" name="Shape 2248"/>
            <p:cNvSpPr/>
            <p:nvPr/>
          </p:nvSpPr>
          <p:spPr>
            <a:xfrm>
              <a:off x="268402" y="112335"/>
              <a:ext cx="477651"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49" name="Shape 2249"/>
            <p:cNvSpPr/>
            <p:nvPr/>
          </p:nvSpPr>
          <p:spPr>
            <a:xfrm>
              <a:off x="265555"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0" name="Shape 2250"/>
            <p:cNvSpPr/>
            <p:nvPr/>
          </p:nvSpPr>
          <p:spPr>
            <a:xfrm>
              <a:off x="265555"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1" name="Shape 2251"/>
            <p:cNvSpPr/>
            <p:nvPr/>
          </p:nvSpPr>
          <p:spPr>
            <a:xfrm>
              <a:off x="265555"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2" name="Shape 2252"/>
            <p:cNvSpPr/>
            <p:nvPr/>
          </p:nvSpPr>
          <p:spPr>
            <a:xfrm>
              <a:off x="743203"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3" name="Shape 2253"/>
            <p:cNvSpPr/>
            <p:nvPr/>
          </p:nvSpPr>
          <p:spPr>
            <a:xfrm>
              <a:off x="743203"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4" name="Shape 2254"/>
            <p:cNvSpPr/>
            <p:nvPr/>
          </p:nvSpPr>
          <p:spPr>
            <a:xfrm>
              <a:off x="743203"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5" name="Shape 2255"/>
            <p:cNvSpPr/>
            <p:nvPr/>
          </p:nvSpPr>
          <p:spPr>
            <a:xfrm>
              <a:off x="743203"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6" name="Shape 2256"/>
            <p:cNvSpPr/>
            <p:nvPr/>
          </p:nvSpPr>
          <p:spPr>
            <a:xfrm>
              <a:off x="1220855"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7" name="Shape 2257"/>
            <p:cNvSpPr/>
            <p:nvPr/>
          </p:nvSpPr>
          <p:spPr>
            <a:xfrm>
              <a:off x="1220855"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8" name="Shape 2258"/>
            <p:cNvSpPr/>
            <p:nvPr/>
          </p:nvSpPr>
          <p:spPr>
            <a:xfrm>
              <a:off x="1220855"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9" name="Shape 2259"/>
            <p:cNvSpPr/>
            <p:nvPr/>
          </p:nvSpPr>
          <p:spPr>
            <a:xfrm>
              <a:off x="1220855"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0" name="Shape 2260"/>
            <p:cNvSpPr/>
            <p:nvPr/>
          </p:nvSpPr>
          <p:spPr>
            <a:xfrm>
              <a:off x="1698503" y="112335"/>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1" name="Shape 2261"/>
            <p:cNvSpPr/>
            <p:nvPr/>
          </p:nvSpPr>
          <p:spPr>
            <a:xfrm>
              <a:off x="1698503" y="306370"/>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2" name="Shape 2262"/>
            <p:cNvSpPr/>
            <p:nvPr/>
          </p:nvSpPr>
          <p:spPr>
            <a:xfrm>
              <a:off x="1698503" y="500404"/>
              <a:ext cx="477650" cy="173611"/>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3" name="Shape 2263"/>
            <p:cNvSpPr/>
            <p:nvPr/>
          </p:nvSpPr>
          <p:spPr>
            <a:xfrm>
              <a:off x="1698503" y="694441"/>
              <a:ext cx="477650" cy="173612"/>
            </a:xfrm>
            <a:prstGeom prst="roundRect">
              <a:avLst>
                <a:gd name="adj" fmla="val 50000"/>
              </a:avLst>
            </a:prstGeom>
            <a:noFill/>
            <a:ln w="25400" cap="flat">
              <a:solidFill>
                <a:srgbClr val="FFFFFF"/>
              </a:solidFill>
              <a:prstDash val="solid"/>
              <a:miter lim="400000"/>
            </a:ln>
            <a:effectLst/>
          </p:spPr>
          <p:txBody>
            <a:bodyPr wrap="square" lIns="0" tIns="0" rIns="0" bIns="0" numCol="1" anchor="ctr">
              <a:noAutofit/>
            </a:bodyPr>
            <a:lstStyle/>
            <a:p>
              <a:pPr lvl="0" defTabSz="584200">
                <a:defRPr sz="1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265" name="Shape 2265"/>
          <p:cNvSpPr/>
          <p:nvPr/>
        </p:nvSpPr>
        <p:spPr>
          <a:xfrm>
            <a:off x="14020812" y="3312160"/>
            <a:ext cx="910743"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Storage</a:t>
            </a:r>
          </a:p>
        </p:txBody>
      </p:sp>
      <p:sp>
        <p:nvSpPr>
          <p:cNvPr id="2266" name="Shape 2266"/>
          <p:cNvSpPr/>
          <p:nvPr/>
        </p:nvSpPr>
        <p:spPr>
          <a:xfrm flipH="1">
            <a:off x="9307162" y="4435050"/>
            <a:ext cx="3610724" cy="8988"/>
          </a:xfrm>
          <a:prstGeom prst="line">
            <a:avLst/>
          </a:prstGeom>
          <a:ln w="50800">
            <a:solidFill>
              <a:srgbClr val="3A88FE"/>
            </a:solidFill>
            <a:miter lim="400000"/>
            <a:head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67" name="Shape 2267"/>
          <p:cNvSpPr/>
          <p:nvPr/>
        </p:nvSpPr>
        <p:spPr>
          <a:xfrm>
            <a:off x="9698267" y="3997960"/>
            <a:ext cx="2824807"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points to location of assets</a:t>
            </a:r>
          </a:p>
        </p:txBody>
      </p:sp>
      <p:pic>
        <p:nvPicPr>
          <p:cNvPr id="2268" name="droppedImage.tiff"/>
          <p:cNvPicPr/>
          <p:nvPr/>
        </p:nvPicPr>
        <p:blipFill>
          <a:blip r:embed="rId3">
            <a:extLst/>
          </a:blip>
          <a:stretch>
            <a:fillRect/>
          </a:stretch>
        </p:blipFill>
        <p:spPr>
          <a:xfrm>
            <a:off x="13237046" y="6540545"/>
            <a:ext cx="2474913" cy="1819698"/>
          </a:xfrm>
          <a:prstGeom prst="rect">
            <a:avLst/>
          </a:prstGeom>
          <a:ln w="12700">
            <a:miter lim="400000"/>
          </a:ln>
        </p:spPr>
      </p:pic>
      <p:sp>
        <p:nvSpPr>
          <p:cNvPr id="2269" name="Shape 2269"/>
          <p:cNvSpPr/>
          <p:nvPr/>
        </p:nvSpPr>
        <p:spPr>
          <a:xfrm>
            <a:off x="13741450" y="6182360"/>
            <a:ext cx="1469441"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Deep Archive</a:t>
            </a:r>
          </a:p>
        </p:txBody>
      </p:sp>
      <p:sp>
        <p:nvSpPr>
          <p:cNvPr id="2270" name="Shape 2270"/>
          <p:cNvSpPr/>
          <p:nvPr/>
        </p:nvSpPr>
        <p:spPr>
          <a:xfrm flipH="1" flipV="1">
            <a:off x="9601200" y="4441286"/>
            <a:ext cx="3444831" cy="2327310"/>
          </a:xfrm>
          <a:prstGeom prst="line">
            <a:avLst/>
          </a:prstGeom>
          <a:ln w="50800">
            <a:solidFill>
              <a:srgbClr val="3A88FE"/>
            </a:solidFill>
            <a:miter lim="400000"/>
            <a:head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71" name="Shape 2271"/>
          <p:cNvSpPr/>
          <p:nvPr/>
        </p:nvSpPr>
        <p:spPr>
          <a:xfrm rot="2040000">
            <a:off x="10248899" y="5407660"/>
            <a:ext cx="2824808" cy="347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points to location of assets</a:t>
            </a:r>
          </a:p>
        </p:txBody>
      </p:sp>
      <p:sp>
        <p:nvSpPr>
          <p:cNvPr id="2272" name="Shape 2272"/>
          <p:cNvSpPr/>
          <p:nvPr/>
        </p:nvSpPr>
        <p:spPr>
          <a:xfrm>
            <a:off x="6388100" y="8442960"/>
            <a:ext cx="12547600" cy="3891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57200" indent="-3175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Metadata not protected beyond simple MAM database backup</a:t>
            </a:r>
            <a:endParaRPr sz="4800">
              <a:solidFill>
                <a:srgbClr val="FFFFFF"/>
              </a:solidFill>
              <a:latin typeface="+mn-lt"/>
              <a:ea typeface="+mn-ea"/>
              <a:cs typeface="+mn-cs"/>
              <a:sym typeface="Myriad Pro Condensed"/>
            </a:endParaRPr>
          </a:p>
          <a:p>
            <a:pPr lvl="0" marL="457200" indent="-3175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Metadata not easily accessed by third party applications</a:t>
            </a:r>
            <a:endParaRPr sz="4800">
              <a:solidFill>
                <a:srgbClr val="FFFFFF"/>
              </a:solidFill>
              <a:latin typeface="+mn-lt"/>
              <a:ea typeface="+mn-ea"/>
              <a:cs typeface="+mn-cs"/>
              <a:sym typeface="Myriad Pro Condensed"/>
            </a:endParaRPr>
          </a:p>
          <a:p>
            <a:pPr lvl="0" marL="457200" indent="-3175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Metadata store to Deep Archive can be in proprietary format</a:t>
            </a:r>
            <a:endParaRPr sz="4800">
              <a:solidFill>
                <a:srgbClr val="FFFFFF"/>
              </a:solidFill>
              <a:latin typeface="+mn-lt"/>
              <a:ea typeface="+mn-ea"/>
              <a:cs typeface="+mn-cs"/>
              <a:sym typeface="Myriad Pro Condensed"/>
            </a:endParaRPr>
          </a:p>
          <a:p>
            <a:pPr lvl="0" marL="457200" indent="-317500" algn="l" defTabSz="457200">
              <a:spcBef>
                <a:spcPts val="600"/>
              </a:spcBef>
              <a:buSzPct val="100000"/>
              <a:buChar char="•"/>
              <a:tabLst>
                <a:tab pos="139700" algn="l"/>
                <a:tab pos="457200" algn="l"/>
              </a:tabLst>
              <a:defRPr sz="1800">
                <a:solidFill>
                  <a:srgbClr val="000000"/>
                </a:solidFill>
              </a:defRPr>
            </a:pPr>
            <a:r>
              <a:rPr sz="4800">
                <a:solidFill>
                  <a:srgbClr val="FFFFFF"/>
                </a:solidFill>
                <a:latin typeface="+mn-lt"/>
                <a:ea typeface="+mn-ea"/>
                <a:cs typeface="+mn-cs"/>
                <a:sym typeface="Myriad Pro Condensed"/>
              </a:rPr>
              <a:t>Change to MAM system means data could be in danger of being disconnected or lost </a:t>
            </a:r>
          </a:p>
        </p:txBody>
      </p:sp>
    </p:spTree>
  </p:cSld>
  <p:clrMapOvr>
    <a:masterClrMapping/>
  </p:clrMapOvr>
  <p:transition spd="med"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5477608" y="4061460"/>
            <a:ext cx="13030201" cy="808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Proven Object Storage that Protects Data &amp; Metadata</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Self-Managing Archive</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Enforces Storage Policies &amp; Data Security</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Non-Proprietary Platforms and Formats</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Easy to Manage and Cost Effective</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Built in Disaster Recovery and Business Continuity</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Scale as you grow</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Complements existing technologies and infrastructure</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Integrated into customer workflows through APIs </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Process &amp; enrich content in place  (e.g AS11 metadata extraction)</a:t>
            </a:r>
            <a:endParaRPr sz="4800">
              <a:solidFill>
                <a:srgbClr val="FFFFFF"/>
              </a:solidFill>
              <a:latin typeface="+mn-lt"/>
              <a:ea typeface="+mn-ea"/>
              <a:cs typeface="+mn-cs"/>
              <a:sym typeface="Myriad Pro Condensed"/>
            </a:endParaRPr>
          </a:p>
          <a:p>
            <a:pPr lvl="0" marL="406400" indent="-406400" algn="l">
              <a:buSzPct val="100000"/>
              <a:buChar char="•"/>
              <a:defRPr sz="1800">
                <a:solidFill>
                  <a:srgbClr val="000000"/>
                </a:solidFill>
              </a:defRPr>
            </a:pPr>
            <a:r>
              <a:rPr sz="4800">
                <a:solidFill>
                  <a:srgbClr val="FFFFFF"/>
                </a:solidFill>
                <a:latin typeface="+mn-lt"/>
                <a:ea typeface="+mn-ea"/>
                <a:cs typeface="+mn-cs"/>
                <a:sym typeface="Myriad Pro Condensed"/>
              </a:rPr>
              <a:t>A central hub in your ecosystem</a:t>
            </a:r>
          </a:p>
        </p:txBody>
      </p:sp>
      <p:sp>
        <p:nvSpPr>
          <p:cNvPr id="100" name="Shape 100"/>
          <p:cNvSpPr/>
          <p:nvPr/>
        </p:nvSpPr>
        <p:spPr>
          <a:xfrm>
            <a:off x="5566292" y="3105348"/>
            <a:ext cx="12433301"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5600">
                <a:solidFill>
                  <a:srgbClr val="0061FF"/>
                </a:solidFill>
                <a:latin typeface="+mn-lt"/>
                <a:ea typeface="+mn-ea"/>
                <a:cs typeface="+mn-cs"/>
                <a:sym typeface="Myriad Pro Condensed"/>
              </a:defRPr>
            </a:lvl1pPr>
          </a:lstStyle>
          <a:p>
            <a:pPr lvl="0">
              <a:defRPr b="0" sz="1800">
                <a:solidFill>
                  <a:srgbClr val="000000"/>
                </a:solidFill>
              </a:defRPr>
            </a:pPr>
            <a:r>
              <a:rPr b="1" sz="5600">
                <a:solidFill>
                  <a:srgbClr val="0061FF"/>
                </a:solidFill>
              </a:rPr>
              <a:t>A Nearline Archive for File Based Workflows</a:t>
            </a:r>
          </a:p>
        </p:txBody>
      </p:sp>
      <p:pic>
        <p:nvPicPr>
          <p:cNvPr id="101" name="MatrixStore_WhiteGrey_noDot_Trans.png"/>
          <p:cNvPicPr/>
          <p:nvPr/>
        </p:nvPicPr>
        <p:blipFill>
          <a:blip r:embed="rId3">
            <a:extLst/>
          </a:blip>
          <a:stretch>
            <a:fillRect/>
          </a:stretch>
        </p:blipFill>
        <p:spPr>
          <a:xfrm>
            <a:off x="5689600" y="1422400"/>
            <a:ext cx="8039100" cy="1435100"/>
          </a:xfrm>
          <a:prstGeom prst="rect">
            <a:avLst/>
          </a:prstGeom>
          <a:ln w="12700">
            <a:miter lim="400000"/>
          </a:ln>
        </p:spPr>
      </p:pic>
    </p:spTree>
  </p:cSld>
  <p:clrMapOvr>
    <a:masterClrMapping/>
  </p:clrMapOvr>
  <p:transition spd="slow" advClick="1">
    <p:dissolve/>
  </p:transition>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4" name="untitled-1.jpg"/>
          <p:cNvPicPr/>
          <p:nvPr/>
        </p:nvPicPr>
        <p:blipFill>
          <a:blip r:embed="rId3">
            <a:extLst/>
          </a:blip>
          <a:stretch>
            <a:fillRect/>
          </a:stretch>
        </p:blipFill>
        <p:spPr>
          <a:xfrm>
            <a:off x="12602695" y="3889599"/>
            <a:ext cx="3606801" cy="2946431"/>
          </a:xfrm>
          <a:prstGeom prst="rect">
            <a:avLst/>
          </a:prstGeom>
          <a:ln w="12700">
            <a:miter lim="400000"/>
          </a:ln>
        </p:spPr>
      </p:pic>
      <p:sp>
        <p:nvSpPr>
          <p:cNvPr id="2275" name="Shape 2275"/>
          <p:cNvSpPr/>
          <p:nvPr/>
        </p:nvSpPr>
        <p:spPr>
          <a:xfrm>
            <a:off x="5382142" y="18698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b="1" sz="7200">
                <a:solidFill>
                  <a:srgbClr val="FFFFFF"/>
                </a:solidFill>
                <a:latin typeface="+mn-lt"/>
                <a:ea typeface="+mn-ea"/>
                <a:cs typeface="+mn-cs"/>
                <a:sym typeface="Myriad Pro Condensed"/>
              </a:rPr>
              <a:t>Metadata </a:t>
            </a:r>
            <a:r>
              <a:rPr b="1" sz="4800">
                <a:solidFill>
                  <a:srgbClr val="FFFFFF"/>
                </a:solidFill>
                <a:latin typeface="+mn-lt"/>
                <a:ea typeface="+mn-ea"/>
                <a:cs typeface="+mn-cs"/>
                <a:sym typeface="Myriad Pro Condensed"/>
              </a:rPr>
              <a:t> (</a:t>
            </a:r>
            <a:r>
              <a:rPr b="1" sz="4800">
                <a:solidFill>
                  <a:srgbClr val="0061FF"/>
                </a:solidFill>
                <a:latin typeface="+mn-lt"/>
                <a:ea typeface="+mn-ea"/>
                <a:cs typeface="+mn-cs"/>
                <a:sym typeface="Myriad Pro Condensed"/>
              </a:rPr>
              <a:t>MatrixStore Model</a:t>
            </a:r>
            <a:r>
              <a:rPr b="1" sz="4800">
                <a:solidFill>
                  <a:srgbClr val="FFFFFF"/>
                </a:solidFill>
                <a:latin typeface="+mn-lt"/>
                <a:ea typeface="+mn-ea"/>
                <a:cs typeface="+mn-cs"/>
                <a:sym typeface="Myriad Pro Condensed"/>
              </a:rPr>
              <a:t>)</a:t>
            </a:r>
          </a:p>
        </p:txBody>
      </p:sp>
      <p:sp>
        <p:nvSpPr>
          <p:cNvPr id="2276" name="Shape 2276"/>
          <p:cNvSpPr/>
          <p:nvPr/>
        </p:nvSpPr>
        <p:spPr>
          <a:xfrm>
            <a:off x="5612820" y="3769293"/>
            <a:ext cx="2298701" cy="1816101"/>
          </a:xfrm>
          <a:prstGeom prst="roundRect">
            <a:avLst>
              <a:gd name="adj" fmla="val 10490"/>
            </a:avLst>
          </a:prstGeom>
          <a:solidFill>
            <a:srgbClr val="74A7FE">
              <a:alpha val="80000"/>
            </a:srgbClr>
          </a:soli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77" name="Shape 2277"/>
          <p:cNvSpPr/>
          <p:nvPr/>
        </p:nvSpPr>
        <p:spPr>
          <a:xfrm>
            <a:off x="5747599" y="3445510"/>
            <a:ext cx="2028368"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MAM, DAM or PAM</a:t>
            </a:r>
          </a:p>
        </p:txBody>
      </p:sp>
      <p:pic>
        <p:nvPicPr>
          <p:cNvPr id="2278" name="droppedImage.png"/>
          <p:cNvPicPr/>
          <p:nvPr/>
        </p:nvPicPr>
        <p:blipFill>
          <a:blip r:embed="rId4">
            <a:extLst/>
          </a:blip>
          <a:stretch>
            <a:fillRect/>
          </a:stretch>
        </p:blipFill>
        <p:spPr>
          <a:xfrm>
            <a:off x="6261100" y="4013200"/>
            <a:ext cx="1016000" cy="1016000"/>
          </a:xfrm>
          <a:prstGeom prst="rect">
            <a:avLst/>
          </a:prstGeom>
          <a:ln w="12700">
            <a:miter lim="400000"/>
          </a:ln>
        </p:spPr>
      </p:pic>
      <p:sp>
        <p:nvSpPr>
          <p:cNvPr id="2279" name="Shape 2279"/>
          <p:cNvSpPr/>
          <p:nvPr/>
        </p:nvSpPr>
        <p:spPr>
          <a:xfrm>
            <a:off x="6222403" y="5058410"/>
            <a:ext cx="1093394"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Metadata</a:t>
            </a:r>
          </a:p>
        </p:txBody>
      </p:sp>
      <p:sp>
        <p:nvSpPr>
          <p:cNvPr id="2280" name="Shape 2280"/>
          <p:cNvSpPr/>
          <p:nvPr/>
        </p:nvSpPr>
        <p:spPr>
          <a:xfrm>
            <a:off x="13738986" y="3883660"/>
            <a:ext cx="1321994"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MatrixStore</a:t>
            </a:r>
          </a:p>
        </p:txBody>
      </p:sp>
      <p:sp>
        <p:nvSpPr>
          <p:cNvPr id="2281" name="Shape 2281"/>
          <p:cNvSpPr/>
          <p:nvPr/>
        </p:nvSpPr>
        <p:spPr>
          <a:xfrm flipH="1" flipV="1">
            <a:off x="8634056" y="4782444"/>
            <a:ext cx="3610736" cy="1"/>
          </a:xfrm>
          <a:prstGeom prst="line">
            <a:avLst/>
          </a:prstGeom>
          <a:ln w="50800">
            <a:solidFill>
              <a:srgbClr val="3A88FE"/>
            </a:solidFill>
            <a:miter lim="400000"/>
            <a:head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82" name="Shape 2282"/>
          <p:cNvSpPr/>
          <p:nvPr/>
        </p:nvSpPr>
        <p:spPr>
          <a:xfrm>
            <a:off x="9536087" y="4340860"/>
            <a:ext cx="1802968"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data &amp; metadata</a:t>
            </a:r>
          </a:p>
        </p:txBody>
      </p:sp>
      <p:pic>
        <p:nvPicPr>
          <p:cNvPr id="2283" name="droppedImage.tiff"/>
          <p:cNvPicPr/>
          <p:nvPr/>
        </p:nvPicPr>
        <p:blipFill>
          <a:blip r:embed="rId5">
            <a:extLst/>
          </a:blip>
          <a:stretch>
            <a:fillRect/>
          </a:stretch>
        </p:blipFill>
        <p:spPr>
          <a:xfrm>
            <a:off x="19637846" y="4775245"/>
            <a:ext cx="2474913" cy="1819698"/>
          </a:xfrm>
          <a:prstGeom prst="rect">
            <a:avLst/>
          </a:prstGeom>
          <a:ln w="12700">
            <a:miter lim="400000"/>
          </a:ln>
        </p:spPr>
      </p:pic>
      <p:sp>
        <p:nvSpPr>
          <p:cNvPr id="2284" name="Shape 2284"/>
          <p:cNvSpPr/>
          <p:nvPr/>
        </p:nvSpPr>
        <p:spPr>
          <a:xfrm>
            <a:off x="20142250" y="4417060"/>
            <a:ext cx="1469441"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Deep Archive</a:t>
            </a:r>
          </a:p>
        </p:txBody>
      </p:sp>
      <p:sp>
        <p:nvSpPr>
          <p:cNvPr id="2285" name="Shape 2285"/>
          <p:cNvSpPr/>
          <p:nvPr/>
        </p:nvSpPr>
        <p:spPr>
          <a:xfrm flipH="1" flipV="1">
            <a:off x="8712193" y="6303407"/>
            <a:ext cx="3555602" cy="2"/>
          </a:xfrm>
          <a:prstGeom prst="line">
            <a:avLst/>
          </a:prstGeom>
          <a:ln w="50800">
            <a:solidFill>
              <a:srgbClr val="3A88FE"/>
            </a:solidFill>
            <a:miter lim="400000"/>
            <a:headEnd type="stealth"/>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86" name="Shape 2286"/>
          <p:cNvSpPr/>
          <p:nvPr/>
        </p:nvSpPr>
        <p:spPr>
          <a:xfrm>
            <a:off x="5638800" y="8176260"/>
            <a:ext cx="14732000" cy="2926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584200">
              <a:buSzPct val="80000"/>
              <a:buChar char="•"/>
              <a:defRPr sz="1800">
                <a:solidFill>
                  <a:srgbClr val="000000"/>
                </a:solidFill>
              </a:defRPr>
            </a:pPr>
            <a:r>
              <a:rPr sz="4800">
                <a:solidFill>
                  <a:srgbClr val="FFFFFF"/>
                </a:solidFill>
                <a:latin typeface="+mn-lt"/>
                <a:ea typeface="+mn-ea"/>
                <a:cs typeface="+mn-cs"/>
                <a:sym typeface="Myriad Pro Condensed"/>
              </a:rPr>
              <a:t> MatrixStore protects the Essence and Metadata in non-proprietary format</a:t>
            </a:r>
            <a:endParaRPr sz="4800">
              <a:solidFill>
                <a:srgbClr val="FFFFFF"/>
              </a:solidFill>
              <a:latin typeface="+mn-lt"/>
              <a:ea typeface="+mn-ea"/>
              <a:cs typeface="+mn-cs"/>
              <a:sym typeface="Myriad Pro Condensed"/>
            </a:endParaRPr>
          </a:p>
          <a:p>
            <a:pPr lvl="0" algn="l" defTabSz="584200">
              <a:buSzPct val="80000"/>
              <a:buChar char="•"/>
              <a:defRPr sz="1800">
                <a:solidFill>
                  <a:srgbClr val="000000"/>
                </a:solidFill>
              </a:defRPr>
            </a:pPr>
            <a:r>
              <a:rPr sz="4800">
                <a:solidFill>
                  <a:srgbClr val="FFFFFF"/>
                </a:solidFill>
                <a:latin typeface="+mn-lt"/>
                <a:ea typeface="+mn-ea"/>
                <a:cs typeface="+mn-cs"/>
                <a:sym typeface="Myriad Pro Condensed"/>
              </a:rPr>
              <a:t> Future proof access to content dependent on the Metadata</a:t>
            </a:r>
            <a:endParaRPr sz="4800">
              <a:solidFill>
                <a:srgbClr val="FFFFFF"/>
              </a:solidFill>
              <a:latin typeface="+mn-lt"/>
              <a:ea typeface="+mn-ea"/>
              <a:cs typeface="+mn-cs"/>
              <a:sym typeface="Myriad Pro Condensed"/>
            </a:endParaRPr>
          </a:p>
          <a:p>
            <a:pPr lvl="0" algn="l" defTabSz="584200">
              <a:buSzPct val="80000"/>
              <a:buChar char="•"/>
              <a:defRPr sz="1800">
                <a:solidFill>
                  <a:srgbClr val="000000"/>
                </a:solidFill>
              </a:defRPr>
            </a:pPr>
            <a:r>
              <a:rPr sz="4800">
                <a:solidFill>
                  <a:srgbClr val="FFFFFF"/>
                </a:solidFill>
                <a:latin typeface="+mn-lt"/>
                <a:ea typeface="+mn-ea"/>
                <a:cs typeface="+mn-cs"/>
                <a:sym typeface="Myriad Pro Condensed"/>
              </a:rPr>
              <a:t> If the MAM changes the metadata can be automatically scanned an ingested</a:t>
            </a:r>
            <a:endParaRPr sz="4800">
              <a:solidFill>
                <a:srgbClr val="FFFFFF"/>
              </a:solidFill>
              <a:latin typeface="+mn-lt"/>
              <a:ea typeface="+mn-ea"/>
              <a:cs typeface="+mn-cs"/>
              <a:sym typeface="Myriad Pro Condensed"/>
            </a:endParaRPr>
          </a:p>
          <a:p>
            <a:pPr lvl="0" algn="l" defTabSz="584200">
              <a:buSzPct val="80000"/>
              <a:buChar char="•"/>
              <a:defRPr sz="1800">
                <a:solidFill>
                  <a:srgbClr val="000000"/>
                </a:solidFill>
              </a:defRPr>
            </a:pPr>
            <a:r>
              <a:rPr sz="4800">
                <a:solidFill>
                  <a:srgbClr val="FFFFFF"/>
                </a:solidFill>
                <a:latin typeface="+mn-lt"/>
                <a:ea typeface="+mn-ea"/>
                <a:cs typeface="+mn-cs"/>
                <a:sym typeface="Myriad Pro Condensed"/>
              </a:rPr>
              <a:t> Able to extract key metadata from supported standards such as AS11 (DDPP)</a:t>
            </a:r>
          </a:p>
        </p:txBody>
      </p:sp>
      <p:sp>
        <p:nvSpPr>
          <p:cNvPr id="2287" name="Shape 2287"/>
          <p:cNvSpPr/>
          <p:nvPr/>
        </p:nvSpPr>
        <p:spPr>
          <a:xfrm>
            <a:off x="5613400" y="5740400"/>
            <a:ext cx="2298700" cy="1816100"/>
          </a:xfrm>
          <a:prstGeom prst="roundRect">
            <a:avLst>
              <a:gd name="adj" fmla="val 10490"/>
            </a:avLst>
          </a:prstGeom>
          <a:solidFill>
            <a:srgbClr val="74A7FE">
              <a:alpha val="80000"/>
            </a:srgbClr>
          </a:solidFill>
          <a:ln w="12700">
            <a:miter lim="400000"/>
          </a:ln>
        </p:spPr>
        <p:txBody>
          <a:bodyPr lIns="0" tIns="0" rIns="0" bIns="0" anchor="ctr"/>
          <a:lstStyle/>
          <a:p>
            <a:pPr lvl="0" defTabSz="584200">
              <a:defRPr sz="30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8" name="Shape 2288"/>
          <p:cNvSpPr/>
          <p:nvPr/>
        </p:nvSpPr>
        <p:spPr>
          <a:xfrm>
            <a:off x="5956439" y="6436360"/>
            <a:ext cx="1621688"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3rd Party Apps</a:t>
            </a:r>
          </a:p>
        </p:txBody>
      </p:sp>
      <p:sp>
        <p:nvSpPr>
          <p:cNvPr id="2289" name="Shape 2289"/>
          <p:cNvSpPr/>
          <p:nvPr/>
        </p:nvSpPr>
        <p:spPr>
          <a:xfrm>
            <a:off x="9587586" y="5890260"/>
            <a:ext cx="1804797"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search metadata</a:t>
            </a:r>
          </a:p>
        </p:txBody>
      </p:sp>
      <p:sp>
        <p:nvSpPr>
          <p:cNvPr id="2290" name="Shape 2290"/>
          <p:cNvSpPr/>
          <p:nvPr/>
        </p:nvSpPr>
        <p:spPr>
          <a:xfrm>
            <a:off x="9599243" y="6398260"/>
            <a:ext cx="1783309"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enrich metadata</a:t>
            </a:r>
          </a:p>
        </p:txBody>
      </p:sp>
      <p:sp>
        <p:nvSpPr>
          <p:cNvPr id="2291" name="Shape 2291"/>
          <p:cNvSpPr/>
          <p:nvPr/>
        </p:nvSpPr>
        <p:spPr>
          <a:xfrm flipH="1">
            <a:off x="16605987" y="5668522"/>
            <a:ext cx="2616536" cy="1"/>
          </a:xfrm>
          <a:prstGeom prst="line">
            <a:avLst/>
          </a:prstGeom>
          <a:ln w="50800">
            <a:solidFill>
              <a:srgbClr val="3A88FE"/>
            </a:solidFill>
            <a:miter lim="400000"/>
            <a:headEnd type="stealth"/>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292" name="Shape 2292"/>
          <p:cNvSpPr/>
          <p:nvPr/>
        </p:nvSpPr>
        <p:spPr>
          <a:xfrm>
            <a:off x="17005299" y="5331460"/>
            <a:ext cx="1802968" cy="347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800">
                <a:latin typeface="Myriad Pro Semibold"/>
                <a:ea typeface="Myriad Pro Semibold"/>
                <a:cs typeface="Myriad Pro Semibold"/>
                <a:sym typeface="Myriad Pro Semibold"/>
              </a:defRPr>
            </a:lvl1pPr>
          </a:lstStyle>
          <a:p>
            <a:pPr lvl="0">
              <a:defRPr>
                <a:solidFill>
                  <a:srgbClr val="000000"/>
                </a:solidFill>
              </a:defRPr>
            </a:pPr>
            <a:r>
              <a:rPr>
                <a:solidFill>
                  <a:srgbClr val="FFFFFF"/>
                </a:solidFill>
              </a:rPr>
              <a:t>data &amp; metadata</a:t>
            </a:r>
          </a:p>
        </p:txBody>
      </p:sp>
    </p:spTree>
  </p:cSld>
  <p:clrMapOvr>
    <a:masterClrMapping/>
  </p:clrMapOvr>
  <p:transition spd="med" advClick="1">
    <p:dissolve/>
  </p:transition>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6" name="Shape 2296"/>
          <p:cNvSpPr/>
          <p:nvPr/>
        </p:nvSpPr>
        <p:spPr>
          <a:xfrm>
            <a:off x="7109342" y="23651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Metadata Forms</a:t>
            </a:r>
          </a:p>
        </p:txBody>
      </p:sp>
      <p:sp>
        <p:nvSpPr>
          <p:cNvPr id="2297" name="Shape 2297"/>
          <p:cNvSpPr/>
          <p:nvPr/>
        </p:nvSpPr>
        <p:spPr>
          <a:xfrm>
            <a:off x="7416800" y="3426460"/>
            <a:ext cx="14655800" cy="716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sz="4800">
                <a:latin typeface="+mn-lt"/>
                <a:ea typeface="+mn-ea"/>
                <a:cs typeface="+mn-cs"/>
                <a:sym typeface="Myriad Pro Condensed"/>
              </a:defRPr>
            </a:lvl1pPr>
          </a:lstStyle>
          <a:p>
            <a:pPr lvl="0">
              <a:defRPr sz="1800">
                <a:solidFill>
                  <a:srgbClr val="000000"/>
                </a:solidFill>
              </a:defRPr>
            </a:pPr>
            <a:r>
              <a:rPr sz="4800">
                <a:solidFill>
                  <a:srgbClr val="FFFFFF"/>
                </a:solidFill>
              </a:rPr>
              <a:t>Custom metadata tagging and search forms offered by DropSpot application</a:t>
            </a:r>
          </a:p>
        </p:txBody>
      </p:sp>
      <p:pic>
        <p:nvPicPr>
          <p:cNvPr id="2298" name="BBC SCREENSHOT.png"/>
          <p:cNvPicPr/>
          <p:nvPr/>
        </p:nvPicPr>
        <p:blipFill>
          <a:blip r:embed="rId3">
            <a:extLst/>
          </a:blip>
          <a:stretch>
            <a:fillRect/>
          </a:stretch>
        </p:blipFill>
        <p:spPr>
          <a:xfrm>
            <a:off x="6946900" y="4635500"/>
            <a:ext cx="5778500" cy="5867400"/>
          </a:xfrm>
          <a:prstGeom prst="rect">
            <a:avLst/>
          </a:prstGeom>
          <a:ln w="12700">
            <a:miter lim="400000"/>
          </a:ln>
        </p:spPr>
      </p:pic>
      <p:pic>
        <p:nvPicPr>
          <p:cNvPr id="2299" name="Screen Shot 2012-09-14 at 13.16.17.png"/>
          <p:cNvPicPr/>
          <p:nvPr/>
        </p:nvPicPr>
        <p:blipFill>
          <a:blip r:embed="rId4">
            <a:extLst/>
          </a:blip>
          <a:stretch>
            <a:fillRect/>
          </a:stretch>
        </p:blipFill>
        <p:spPr>
          <a:xfrm>
            <a:off x="12753339" y="4800600"/>
            <a:ext cx="4419601" cy="5524500"/>
          </a:xfrm>
          <a:prstGeom prst="rect">
            <a:avLst/>
          </a:prstGeom>
          <a:ln w="12700">
            <a:miter lim="400000"/>
          </a:ln>
        </p:spPr>
      </p:pic>
    </p:spTree>
  </p:cSld>
  <p:clrMapOvr>
    <a:masterClrMapping/>
  </p:clrMapOvr>
  <p:transition spd="med" advClick="1">
    <p:dissolve/>
  </p:transition>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3" name="Shape 2303"/>
          <p:cNvSpPr/>
          <p:nvPr/>
        </p:nvSpPr>
        <p:spPr>
          <a:xfrm>
            <a:off x="6512442" y="3266876"/>
            <a:ext cx="122428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Data Security &amp; Integrity</a:t>
            </a:r>
          </a:p>
        </p:txBody>
      </p:sp>
      <p:sp>
        <p:nvSpPr>
          <p:cNvPr id="2304" name="Shape 2304"/>
          <p:cNvSpPr/>
          <p:nvPr/>
        </p:nvSpPr>
        <p:spPr>
          <a:xfrm>
            <a:off x="6540500" y="4328160"/>
            <a:ext cx="15849600" cy="66090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Independently verified security protocols and practices</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All transmitted data packets are fully encrypted(256-bit) and authenticated. </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High resistance to ‘denial of service’ attacks </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Strictly enforced user authentication </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Safe from viruses </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Tamper proof messaging</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All content is has guaranteed integrity on ingest. Checksum generated is stored as metadata for ongoing integrity guarantee </a:t>
            </a:r>
            <a:endParaRPr sz="4800">
              <a:solidFill>
                <a:srgbClr val="FFFFFF"/>
              </a:solidFill>
              <a:latin typeface="+mn-lt"/>
              <a:ea typeface="+mn-ea"/>
              <a:cs typeface="+mn-cs"/>
              <a:sym typeface="Myriad Pro Condensed"/>
            </a:endParaRPr>
          </a:p>
        </p:txBody>
      </p:sp>
    </p:spTree>
  </p:cSld>
  <p:clrMapOvr>
    <a:masterClrMapping/>
  </p:clrMapOvr>
  <p:transition spd="med" advClick="1">
    <p:dissolve/>
  </p:transition>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6" name="Shape 2306"/>
          <p:cNvSpPr/>
          <p:nvPr/>
        </p:nvSpPr>
        <p:spPr>
          <a:xfrm>
            <a:off x="5585342" y="37494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Business Rules</a:t>
            </a:r>
          </a:p>
        </p:txBody>
      </p:sp>
      <p:sp>
        <p:nvSpPr>
          <p:cNvPr id="2307" name="Shape 2307"/>
          <p:cNvSpPr/>
          <p:nvPr/>
        </p:nvSpPr>
        <p:spPr>
          <a:xfrm>
            <a:off x="5689600" y="4785360"/>
            <a:ext cx="17653000" cy="3662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Create policies on MatrixStore vaults to protect content in accordance with business needs</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Lock vaults down to ensure data is not lost through accidental or malicious action</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Retention periods can be set on vaults so data is locked down for a specific amount of time</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Vaults can replicate data to a remote location for disaster recovery or data sharing </a:t>
            </a:r>
            <a:endParaRPr sz="4800">
              <a:solidFill>
                <a:srgbClr val="FFFFFF"/>
              </a:solidFill>
              <a:latin typeface="+mn-lt"/>
              <a:ea typeface="+mn-ea"/>
              <a:cs typeface="+mn-cs"/>
              <a:sym typeface="Myriad Pro Condensed"/>
            </a:endParaRPr>
          </a:p>
        </p:txBody>
      </p:sp>
      <p:pic>
        <p:nvPicPr>
          <p:cNvPr id="2308" name="Screen Shot 2014-05-26 at 08.57.55.jpg"/>
          <p:cNvPicPr/>
          <p:nvPr/>
        </p:nvPicPr>
        <p:blipFill>
          <a:blip r:embed="rId2">
            <a:extLst/>
          </a:blip>
          <a:stretch>
            <a:fillRect/>
          </a:stretch>
        </p:blipFill>
        <p:spPr>
          <a:xfrm>
            <a:off x="11132993" y="2971832"/>
            <a:ext cx="1144191" cy="1690688"/>
          </a:xfrm>
          <a:prstGeom prst="rect">
            <a:avLst/>
          </a:prstGeom>
          <a:ln w="12700">
            <a:miter lim="400000"/>
          </a:ln>
        </p:spPr>
      </p:pic>
    </p:spTree>
  </p:cSld>
  <p:clrMapOvr>
    <a:masterClrMapping/>
  </p:clrMapOvr>
  <p:transition spd="med" advClick="1">
    <p:dissolve/>
  </p:transition>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0" name="Shape 2310"/>
          <p:cNvSpPr/>
          <p:nvPr/>
        </p:nvSpPr>
        <p:spPr>
          <a:xfrm>
            <a:off x="5331342" y="31906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Multiple Tenancy</a:t>
            </a:r>
          </a:p>
        </p:txBody>
      </p:sp>
      <p:sp>
        <p:nvSpPr>
          <p:cNvPr id="2311" name="Shape 2311"/>
          <p:cNvSpPr/>
          <p:nvPr/>
        </p:nvSpPr>
        <p:spPr>
          <a:xfrm>
            <a:off x="5524500" y="4137660"/>
            <a:ext cx="10871200" cy="1452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mn-lt"/>
                <a:ea typeface="+mn-ea"/>
                <a:cs typeface="+mn-cs"/>
                <a:sym typeface="Myriad Pro Condensed"/>
              </a:defRPr>
            </a:lvl1pPr>
          </a:lstStyle>
          <a:p>
            <a:pPr lvl="0">
              <a:defRPr sz="1800">
                <a:solidFill>
                  <a:srgbClr val="000000"/>
                </a:solidFill>
              </a:defRPr>
            </a:pPr>
            <a:r>
              <a:rPr sz="4800">
                <a:solidFill>
                  <a:srgbClr val="FFFFFF"/>
                </a:solidFill>
              </a:rPr>
              <a:t>Allows many workflows, departments, customers or projects to independently use the same physical platform</a:t>
            </a:r>
          </a:p>
        </p:txBody>
      </p:sp>
      <p:grpSp>
        <p:nvGrpSpPr>
          <p:cNvPr id="2315" name="Group 2315"/>
          <p:cNvGrpSpPr/>
          <p:nvPr/>
        </p:nvGrpSpPr>
        <p:grpSpPr>
          <a:xfrm>
            <a:off x="17734920" y="2924284"/>
            <a:ext cx="4576367" cy="7813429"/>
            <a:chOff x="443309" y="409536"/>
            <a:chExt cx="4576365" cy="7813427"/>
          </a:xfrm>
        </p:grpSpPr>
        <p:pic>
          <p:nvPicPr>
            <p:cNvPr id="2312" name="untitled-1.jpg"/>
            <p:cNvPicPr/>
            <p:nvPr/>
          </p:nvPicPr>
          <p:blipFill>
            <a:blip r:embed="rId2">
              <a:extLst/>
            </a:blip>
            <a:stretch>
              <a:fillRect/>
            </a:stretch>
          </p:blipFill>
          <p:spPr>
            <a:xfrm>
              <a:off x="515927" y="5264210"/>
              <a:ext cx="4443810" cy="2958754"/>
            </a:xfrm>
            <a:prstGeom prst="rect">
              <a:avLst/>
            </a:prstGeom>
            <a:ln w="12700" cap="flat">
              <a:noFill/>
              <a:miter lim="400000"/>
            </a:ln>
            <a:effectLst/>
          </p:spPr>
        </p:pic>
        <p:pic>
          <p:nvPicPr>
            <p:cNvPr id="2313" name="untitled-1.jpg"/>
            <p:cNvPicPr/>
            <p:nvPr/>
          </p:nvPicPr>
          <p:blipFill>
            <a:blip r:embed="rId3">
              <a:extLst/>
            </a:blip>
            <a:stretch>
              <a:fillRect/>
            </a:stretch>
          </p:blipFill>
          <p:spPr>
            <a:xfrm>
              <a:off x="478464" y="2843332"/>
              <a:ext cx="4510089" cy="2978554"/>
            </a:xfrm>
            <a:prstGeom prst="rect">
              <a:avLst/>
            </a:prstGeom>
            <a:ln w="12700" cap="flat">
              <a:noFill/>
              <a:miter lim="400000"/>
            </a:ln>
            <a:effectLst/>
          </p:spPr>
        </p:pic>
        <p:pic>
          <p:nvPicPr>
            <p:cNvPr id="2314" name="untitled-1.jpg"/>
            <p:cNvPicPr/>
            <p:nvPr/>
          </p:nvPicPr>
          <p:blipFill>
            <a:blip r:embed="rId4">
              <a:extLst/>
            </a:blip>
            <a:stretch>
              <a:fillRect/>
            </a:stretch>
          </p:blipFill>
          <p:spPr>
            <a:xfrm>
              <a:off x="443309" y="409536"/>
              <a:ext cx="4576366" cy="3007571"/>
            </a:xfrm>
            <a:prstGeom prst="rect">
              <a:avLst/>
            </a:prstGeom>
            <a:ln w="12700" cap="flat">
              <a:noFill/>
              <a:miter lim="400000"/>
            </a:ln>
            <a:effectLst/>
          </p:spPr>
        </p:pic>
      </p:grpSp>
      <p:grpSp>
        <p:nvGrpSpPr>
          <p:cNvPr id="2318" name="Group 2318"/>
          <p:cNvGrpSpPr/>
          <p:nvPr/>
        </p:nvGrpSpPr>
        <p:grpSpPr>
          <a:xfrm>
            <a:off x="18359980" y="3727917"/>
            <a:ext cx="1587501" cy="3314706"/>
            <a:chOff x="0" y="-3"/>
            <a:chExt cx="1587500" cy="3314704"/>
          </a:xfrm>
        </p:grpSpPr>
        <p:sp>
          <p:nvSpPr>
            <p:cNvPr id="2316" name="Shape 2316"/>
            <p:cNvSpPr/>
            <p:nvPr/>
          </p:nvSpPr>
          <p:spPr>
            <a:xfrm>
              <a:off x="0" y="403"/>
              <a:ext cx="1587500" cy="3314298"/>
            </a:xfrm>
            <a:prstGeom prst="roundRect">
              <a:avLst>
                <a:gd name="adj" fmla="val 12000"/>
              </a:avLst>
            </a:prstGeom>
            <a:solidFill>
              <a:srgbClr val="0061FF">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7" name="Shape 2317"/>
            <p:cNvSpPr/>
            <p:nvPr/>
          </p:nvSpPr>
          <p:spPr>
            <a:xfrm rot="16199974">
              <a:off x="-838681" y="1164187"/>
              <a:ext cx="3314298" cy="985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Customer</a:t>
              </a:r>
            </a:p>
          </p:txBody>
        </p:sp>
      </p:grpSp>
      <p:sp>
        <p:nvSpPr>
          <p:cNvPr id="2319" name="Shape 2319"/>
          <p:cNvSpPr/>
          <p:nvPr/>
        </p:nvSpPr>
        <p:spPr>
          <a:xfrm flipV="1">
            <a:off x="18777991" y="5312229"/>
            <a:ext cx="19918" cy="21653"/>
          </a:xfrm>
          <a:prstGeom prst="line">
            <a:avLst/>
          </a:prstGeom>
          <a:ln w="50800">
            <a:solidFill>
              <a:srgbClr val="444444"/>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2322" name="Group 2322"/>
          <p:cNvGrpSpPr/>
          <p:nvPr/>
        </p:nvGrpSpPr>
        <p:grpSpPr>
          <a:xfrm>
            <a:off x="21195834" y="4220878"/>
            <a:ext cx="711202" cy="1562101"/>
            <a:chOff x="0" y="0"/>
            <a:chExt cx="711200" cy="1562099"/>
          </a:xfrm>
        </p:grpSpPr>
        <p:sp>
          <p:nvSpPr>
            <p:cNvPr id="2320" name="Shape 2320"/>
            <p:cNvSpPr/>
            <p:nvPr/>
          </p:nvSpPr>
          <p:spPr>
            <a:xfrm>
              <a:off x="0" y="0"/>
              <a:ext cx="658118" cy="1562100"/>
            </a:xfrm>
            <a:prstGeom prst="roundRect">
              <a:avLst>
                <a:gd name="adj" fmla="val 28946"/>
              </a:avLst>
            </a:prstGeom>
            <a:solidFill>
              <a:srgbClr val="669C35">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1" name="Shape 2321"/>
            <p:cNvSpPr/>
            <p:nvPr/>
          </p:nvSpPr>
          <p:spPr>
            <a:xfrm rot="16199971">
              <a:off x="-217570" y="450793"/>
              <a:ext cx="1178184" cy="67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Graphics</a:t>
              </a:r>
            </a:p>
          </p:txBody>
        </p:sp>
      </p:grpSp>
      <p:grpSp>
        <p:nvGrpSpPr>
          <p:cNvPr id="2325" name="Group 2325"/>
          <p:cNvGrpSpPr/>
          <p:nvPr/>
        </p:nvGrpSpPr>
        <p:grpSpPr>
          <a:xfrm>
            <a:off x="20154900" y="3743418"/>
            <a:ext cx="558800" cy="2235202"/>
            <a:chOff x="0" y="-1"/>
            <a:chExt cx="558800" cy="2235200"/>
          </a:xfrm>
        </p:grpSpPr>
        <p:sp>
          <p:nvSpPr>
            <p:cNvPr id="2323" name="Shape 2323"/>
            <p:cNvSpPr/>
            <p:nvPr/>
          </p:nvSpPr>
          <p:spPr>
            <a:xfrm>
              <a:off x="0" y="6682"/>
              <a:ext cx="558800" cy="2176570"/>
            </a:xfrm>
            <a:prstGeom prst="roundRect">
              <a:avLst>
                <a:gd name="adj" fmla="val 34091"/>
              </a:avLst>
            </a:prstGeom>
            <a:solidFill>
              <a:srgbClr val="E324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4" name="Shape 2324"/>
            <p:cNvSpPr/>
            <p:nvPr/>
          </p:nvSpPr>
          <p:spPr>
            <a:xfrm rot="16199982">
              <a:off x="-843155" y="863599"/>
              <a:ext cx="2235200"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Audio</a:t>
              </a:r>
            </a:p>
          </p:txBody>
        </p:sp>
      </p:grpSp>
      <p:grpSp>
        <p:nvGrpSpPr>
          <p:cNvPr id="2328" name="Group 2328"/>
          <p:cNvGrpSpPr/>
          <p:nvPr/>
        </p:nvGrpSpPr>
        <p:grpSpPr>
          <a:xfrm>
            <a:off x="18364200" y="7162796"/>
            <a:ext cx="1701800" cy="3314704"/>
            <a:chOff x="0" y="-3"/>
            <a:chExt cx="1701800" cy="3314703"/>
          </a:xfrm>
        </p:grpSpPr>
        <p:sp>
          <p:nvSpPr>
            <p:cNvPr id="2326" name="Shape 2326"/>
            <p:cNvSpPr/>
            <p:nvPr/>
          </p:nvSpPr>
          <p:spPr>
            <a:xfrm>
              <a:off x="0" y="403"/>
              <a:ext cx="1701800" cy="3314297"/>
            </a:xfrm>
            <a:prstGeom prst="roundRect">
              <a:avLst>
                <a:gd name="adj" fmla="val 11194"/>
              </a:avLst>
            </a:prstGeom>
            <a:solidFill>
              <a:srgbClr val="FF9300">
                <a:alpha val="50000"/>
              </a:srgbClr>
            </a:solidFill>
            <a:ln w="12700" cap="flat">
              <a:noFill/>
              <a:miter lim="400000"/>
            </a:ln>
            <a:effectLst/>
          </p:spPr>
          <p:txBody>
            <a:bodyPr wrap="square" lIns="0" tIns="0" rIns="0" bIns="0" numCol="1" anchor="ctr">
              <a:noAutofit/>
            </a:bodyPr>
            <a:lstStyle/>
            <a:p>
              <a:pPr lvl="0">
                <a:defRPr sz="16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7" name="Shape 2327"/>
            <p:cNvSpPr/>
            <p:nvPr/>
          </p:nvSpPr>
          <p:spPr>
            <a:xfrm rot="16199976">
              <a:off x="-797665" y="1128694"/>
              <a:ext cx="3314297" cy="10569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Interplay</a:t>
              </a:r>
            </a:p>
          </p:txBody>
        </p:sp>
      </p:grpSp>
      <p:grpSp>
        <p:nvGrpSpPr>
          <p:cNvPr id="2331" name="Group 2331"/>
          <p:cNvGrpSpPr/>
          <p:nvPr/>
        </p:nvGrpSpPr>
        <p:grpSpPr>
          <a:xfrm>
            <a:off x="20876517" y="8839200"/>
            <a:ext cx="1016001" cy="1625600"/>
            <a:chOff x="0" y="0"/>
            <a:chExt cx="1016000" cy="1625600"/>
          </a:xfrm>
        </p:grpSpPr>
        <p:sp>
          <p:nvSpPr>
            <p:cNvPr id="2329" name="Shape 2329"/>
            <p:cNvSpPr/>
            <p:nvPr/>
          </p:nvSpPr>
          <p:spPr>
            <a:xfrm>
              <a:off x="0" y="0"/>
              <a:ext cx="1016000" cy="1625600"/>
            </a:xfrm>
            <a:prstGeom prst="roundRect">
              <a:avLst>
                <a:gd name="adj" fmla="val 18750"/>
              </a:avLst>
            </a:prstGeom>
            <a:solidFill>
              <a:srgbClr val="945200">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0" name="Shape 2330"/>
            <p:cNvSpPr/>
            <p:nvPr/>
          </p:nvSpPr>
          <p:spPr>
            <a:xfrm rot="16199971">
              <a:off x="-88286" y="463493"/>
              <a:ext cx="1178183" cy="67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Proxies</a:t>
              </a:r>
            </a:p>
          </p:txBody>
        </p:sp>
      </p:grpSp>
      <p:grpSp>
        <p:nvGrpSpPr>
          <p:cNvPr id="2334" name="Group 2334"/>
          <p:cNvGrpSpPr/>
          <p:nvPr/>
        </p:nvGrpSpPr>
        <p:grpSpPr>
          <a:xfrm>
            <a:off x="20447000" y="6350000"/>
            <a:ext cx="1447801" cy="2311400"/>
            <a:chOff x="0" y="0"/>
            <a:chExt cx="1447800" cy="2311400"/>
          </a:xfrm>
        </p:grpSpPr>
        <p:sp>
          <p:nvSpPr>
            <p:cNvPr id="2332" name="Shape 2332"/>
            <p:cNvSpPr/>
            <p:nvPr/>
          </p:nvSpPr>
          <p:spPr>
            <a:xfrm>
              <a:off x="0" y="0"/>
              <a:ext cx="1447801" cy="2311400"/>
            </a:xfrm>
            <a:prstGeom prst="roundRect">
              <a:avLst>
                <a:gd name="adj" fmla="val 13158"/>
              </a:avLst>
            </a:prstGeom>
            <a:solidFill>
              <a:srgbClr val="941751">
                <a:alpha val="50000"/>
              </a:srgbClr>
            </a:solidFill>
            <a:ln w="25400" cap="flat">
              <a:solidFill>
                <a:srgbClr val="000000">
                  <a:alpha val="50000"/>
                </a:srgbClr>
              </a:solidFill>
              <a:prstDash val="solid"/>
              <a:miter lim="400000"/>
            </a:ln>
            <a:effectLst/>
          </p:spPr>
          <p:txBody>
            <a:bodyPr wrap="square" lIns="0" tIns="0" rIns="0" bIns="0" numCol="1" anchor="ctr">
              <a:noAutofit/>
            </a:bodyPr>
            <a:lstStyle/>
            <a:p>
              <a:pPr lvl="0" defTabSz="584200">
                <a:defRPr sz="3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3" name="Shape 2333"/>
            <p:cNvSpPr/>
            <p:nvPr/>
          </p:nvSpPr>
          <p:spPr>
            <a:xfrm rot="16199965">
              <a:off x="-118304" y="750850"/>
              <a:ext cx="1675230" cy="968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mn-lt"/>
                  <a:ea typeface="+mn-ea"/>
                  <a:cs typeface="+mn-cs"/>
                  <a:sym typeface="Myriad Pro Condensed"/>
                </a:defRPr>
              </a:lvl1pPr>
            </a:lstStyle>
            <a:p>
              <a:pPr lvl="0">
                <a:defRPr sz="1800">
                  <a:solidFill>
                    <a:srgbClr val="000000"/>
                  </a:solidFill>
                </a:defRPr>
              </a:pPr>
              <a:r>
                <a:rPr sz="3200">
                  <a:solidFill>
                    <a:srgbClr val="FFFFFF"/>
                  </a:solidFill>
                </a:rPr>
                <a:t>Ingest</a:t>
              </a:r>
            </a:p>
          </p:txBody>
        </p:sp>
      </p:grpSp>
    </p:spTree>
  </p:cSld>
  <p:clrMapOvr>
    <a:masterClrMapping/>
  </p:clrMapOvr>
  <p:transition spd="med" advClick="1">
    <p:dissolve/>
  </p:transition>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6" name="Shape 2336"/>
          <p:cNvSpPr/>
          <p:nvPr/>
        </p:nvSpPr>
        <p:spPr>
          <a:xfrm>
            <a:off x="5331342" y="34192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Future Proof</a:t>
            </a:r>
          </a:p>
        </p:txBody>
      </p:sp>
      <p:sp>
        <p:nvSpPr>
          <p:cNvPr id="2337" name="Shape 2337"/>
          <p:cNvSpPr/>
          <p:nvPr/>
        </p:nvSpPr>
        <p:spPr>
          <a:xfrm>
            <a:off x="5461000" y="4544060"/>
            <a:ext cx="18516600" cy="4399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Object Matrix uses non-proprietary platforms, operating systems, file systems &amp; data formats</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Add any qualified MatrixStore node to a cluster. No limit on node size</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If Linux supports future hardware components, Object Matrix will qualify them</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API and multiple interfaces (SMB etc) provides access to content from any workflow</a:t>
            </a:r>
            <a:endParaRPr sz="4800">
              <a:solidFill>
                <a:srgbClr val="FFFFFF"/>
              </a:solidFill>
              <a:latin typeface="+mn-lt"/>
              <a:ea typeface="+mn-ea"/>
              <a:cs typeface="+mn-cs"/>
              <a:sym typeface="Myriad Pro Condensed"/>
            </a:endParaRPr>
          </a:p>
          <a:p>
            <a:pPr lvl="0" marL="25400" indent="-25400" algn="l" defTabSz="457200">
              <a:buSzPct val="125000"/>
              <a:buChar char="•"/>
              <a:defRPr sz="1800">
                <a:solidFill>
                  <a:srgbClr val="000000"/>
                </a:solidFill>
              </a:defRPr>
            </a:pPr>
            <a:r>
              <a:rPr sz="4800">
                <a:solidFill>
                  <a:srgbClr val="FFFFFF"/>
                </a:solidFill>
                <a:latin typeface="+mn-lt"/>
                <a:ea typeface="+mn-ea"/>
                <a:cs typeface="+mn-cs"/>
                <a:sym typeface="Myriad Pro Condensed"/>
              </a:rPr>
              <a:t>  Metadata stored in an open format providing access to content now and in the future</a:t>
            </a:r>
            <a:endParaRPr sz="4800">
              <a:solidFill>
                <a:srgbClr val="FFFFFF"/>
              </a:solidFill>
              <a:latin typeface="+mn-lt"/>
              <a:ea typeface="+mn-ea"/>
              <a:cs typeface="+mn-cs"/>
              <a:sym typeface="Myriad Pro Condensed"/>
            </a:endParaRPr>
          </a:p>
        </p:txBody>
      </p:sp>
    </p:spTree>
  </p:cSld>
  <p:clrMapOvr>
    <a:masterClrMapping/>
  </p:clrMapOvr>
  <p:transition spd="med" advClick="1">
    <p:dissolve/>
  </p:transition>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9" name="Shape 2339"/>
          <p:cNvSpPr/>
          <p:nvPr/>
        </p:nvSpPr>
        <p:spPr>
          <a:xfrm>
            <a:off x="5308600" y="5518150"/>
            <a:ext cx="18021300" cy="438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647700">
              <a:defRPr sz="1800">
                <a:solidFill>
                  <a:srgbClr val="000000"/>
                </a:solidFill>
              </a:defRPr>
            </a:pPr>
            <a:r>
              <a:rPr sz="3600">
                <a:solidFill>
                  <a:srgbClr val="FFFFFF"/>
                </a:solidFill>
                <a:uFill>
                  <a:solidFill>
                    <a:srgbClr val="FFFFFF"/>
                  </a:solidFill>
                </a:uFill>
                <a:latin typeface="+mn-lt"/>
                <a:ea typeface="+mn-ea"/>
                <a:cs typeface="+mn-cs"/>
                <a:sym typeface="Myriad Pro Condensed"/>
              </a:rPr>
              <a:t>White paper</a:t>
            </a:r>
            <a:endParaRPr sz="36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r>
              <a:rPr sz="3600" u="sng">
                <a:solidFill>
                  <a:srgbClr val="3A88FE"/>
                </a:solidFill>
                <a:uFill>
                  <a:solidFill>
                    <a:srgbClr val="3A88FE"/>
                  </a:solidFill>
                </a:uFill>
                <a:latin typeface="+mn-lt"/>
                <a:ea typeface="+mn-ea"/>
                <a:cs typeface="+mn-cs"/>
                <a:sym typeface="Myriad Pro Condensed"/>
              </a:rPr>
              <a:t> </a:t>
            </a:r>
            <a:r>
              <a:rPr sz="3600" u="sng">
                <a:solidFill>
                  <a:srgbClr val="3A88FE"/>
                </a:solidFill>
                <a:uFill>
                  <a:solidFill>
                    <a:srgbClr val="3A88FE"/>
                  </a:solidFill>
                </a:uFill>
                <a:latin typeface="+mn-lt"/>
                <a:ea typeface="+mn-ea"/>
                <a:cs typeface="+mn-cs"/>
                <a:sym typeface="Myriad Pro Condensed"/>
                <a:hlinkClick r:id="rId2" invalidUrl="" action="" tgtFrame="" tooltip="" history="1" highlightClick="0" endSnd="0"/>
              </a:rPr>
              <a:t>http://www.object-matrix.com/MatrixStoreTechnologyArchitecture.pdf</a:t>
            </a:r>
            <a:endParaRPr sz="36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endParaRPr sz="3600">
              <a:solidFill>
                <a:srgbClr val="FFFFFF"/>
              </a:solidFill>
              <a:latin typeface="+mn-lt"/>
              <a:ea typeface="+mn-ea"/>
              <a:cs typeface="+mn-cs"/>
              <a:sym typeface="Myriad Pro Condensed"/>
            </a:endParaRPr>
          </a:p>
          <a:p>
            <a:pPr lvl="0" algn="l" defTabSz="647700">
              <a:defRPr sz="1800">
                <a:solidFill>
                  <a:srgbClr val="000000"/>
                </a:solidFill>
              </a:defRPr>
            </a:pPr>
            <a:r>
              <a:rPr sz="3600">
                <a:solidFill>
                  <a:srgbClr val="FFFFFF"/>
                </a:solidFill>
                <a:latin typeface="+mn-lt"/>
                <a:ea typeface="+mn-ea"/>
                <a:cs typeface="+mn-cs"/>
                <a:sym typeface="Myriad Pro Condensed"/>
              </a:rPr>
              <a:t>Small Videos</a:t>
            </a:r>
            <a:endParaRPr sz="3600">
              <a:solidFill>
                <a:srgbClr val="FFFFFF"/>
              </a:solidFill>
              <a:latin typeface="+mn-lt"/>
              <a:ea typeface="+mn-ea"/>
              <a:cs typeface="+mn-cs"/>
              <a:sym typeface="Myriad Pro Condensed"/>
            </a:endParaRPr>
          </a:p>
          <a:p>
            <a:pPr lvl="0" algn="l" defTabSz="647700">
              <a:defRPr sz="1800">
                <a:solidFill>
                  <a:srgbClr val="000000"/>
                </a:solidFill>
              </a:defRPr>
            </a:pPr>
            <a:r>
              <a:rPr sz="3600">
                <a:solidFill>
                  <a:srgbClr val="FFFFFF"/>
                </a:solidFill>
                <a:uFill>
                  <a:solidFill>
                    <a:srgbClr val="FFFFFF"/>
                  </a:solidFill>
                </a:uFill>
                <a:latin typeface="+mn-lt"/>
                <a:ea typeface="+mn-ea"/>
                <a:cs typeface="+mn-cs"/>
                <a:sym typeface="Myriad Pro Condensed"/>
              </a:rPr>
              <a:t>Object Storage: </a:t>
            </a:r>
            <a:r>
              <a:rPr sz="3600">
                <a:solidFill>
                  <a:srgbClr val="0061FF"/>
                </a:solidFill>
                <a:uFill>
                  <a:solidFill>
                    <a:srgbClr val="0061FF"/>
                  </a:solidFill>
                </a:uFill>
                <a:latin typeface="+mn-lt"/>
                <a:ea typeface="+mn-ea"/>
                <a:cs typeface="+mn-cs"/>
                <a:sym typeface="Myriad Pro Condensed"/>
                <a:hlinkClick r:id="rId3" invalidUrl="" action="" tgtFrame="" tooltip="" history="1" highlightClick="0" endSnd="0"/>
              </a:rPr>
              <a:t>http://www.matrixstore.net/2014/05/19/object-storage-benefits-in-media-workflows-2/</a:t>
            </a:r>
            <a:endParaRPr sz="36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r>
              <a:rPr sz="3600">
                <a:solidFill>
                  <a:srgbClr val="FFFFFF"/>
                </a:solidFill>
                <a:uFill>
                  <a:solidFill>
                    <a:srgbClr val="FFFFFF"/>
                  </a:solidFill>
                </a:uFill>
                <a:latin typeface="+mn-lt"/>
                <a:ea typeface="+mn-ea"/>
                <a:cs typeface="+mn-cs"/>
                <a:sym typeface="Myriad Pro Condensed"/>
              </a:rPr>
              <a:t>What’s a MatrixStore node: </a:t>
            </a:r>
            <a:r>
              <a:rPr sz="3600">
                <a:solidFill>
                  <a:srgbClr val="3A88FE"/>
                </a:solidFill>
                <a:uFill>
                  <a:solidFill>
                    <a:srgbClr val="3A88FE"/>
                  </a:solidFill>
                </a:uFill>
                <a:latin typeface="+mn-lt"/>
                <a:ea typeface="+mn-ea"/>
                <a:cs typeface="+mn-cs"/>
                <a:sym typeface="Myriad Pro Condensed"/>
                <a:hlinkClick r:id="rId4" invalidUrl="" action="" tgtFrame="" tooltip="" history="1" highlightClick="0" endSnd="0"/>
              </a:rPr>
              <a:t>http://www.matrixstore.net/2010/02/26/matrixstore-concepts-what-is-a-matrixstore-node/</a:t>
            </a:r>
            <a:endParaRPr sz="3600">
              <a:solidFill>
                <a:srgbClr val="3A88FE"/>
              </a:solidFill>
              <a:uFill>
                <a:solidFill>
                  <a:srgbClr val="3A88FE"/>
                </a:solidFill>
              </a:uFill>
              <a:latin typeface="+mn-lt"/>
              <a:ea typeface="+mn-ea"/>
              <a:cs typeface="+mn-cs"/>
              <a:sym typeface="Myriad Pro Condensed"/>
            </a:endParaRPr>
          </a:p>
          <a:p>
            <a:pPr lvl="0" algn="l" defTabSz="647700">
              <a:defRPr sz="1800">
                <a:solidFill>
                  <a:srgbClr val="000000"/>
                </a:solidFill>
              </a:defRPr>
            </a:pPr>
            <a:r>
              <a:rPr sz="3600">
                <a:solidFill>
                  <a:srgbClr val="FFFFFF"/>
                </a:solidFill>
                <a:uFill>
                  <a:solidFill>
                    <a:srgbClr val="FFFFFF"/>
                  </a:solidFill>
                </a:uFill>
                <a:latin typeface="+mn-lt"/>
                <a:ea typeface="+mn-ea"/>
                <a:cs typeface="+mn-cs"/>
                <a:sym typeface="Myriad Pro Condensed"/>
              </a:rPr>
              <a:t>How does MatrixStore scale: </a:t>
            </a:r>
            <a:r>
              <a:rPr sz="3600">
                <a:solidFill>
                  <a:srgbClr val="3A88FE"/>
                </a:solidFill>
                <a:uFill>
                  <a:solidFill>
                    <a:srgbClr val="3A88FE"/>
                  </a:solidFill>
                </a:uFill>
                <a:latin typeface="+mn-lt"/>
                <a:ea typeface="+mn-ea"/>
                <a:cs typeface="+mn-cs"/>
                <a:sym typeface="Myriad Pro Condensed"/>
                <a:hlinkClick r:id="rId5" invalidUrl="" action="" tgtFrame="" tooltip="" history="1" highlightClick="0" endSnd="0"/>
              </a:rPr>
              <a:t>http://www.youtube.com/watch?v=BUWpit2EUyE</a:t>
            </a:r>
            <a:endParaRPr sz="3600">
              <a:solidFill>
                <a:srgbClr val="FFFFFF"/>
              </a:solidFill>
              <a:uFill>
                <a:solidFill>
                  <a:srgbClr val="FFFFFF"/>
                </a:solidFill>
              </a:uFill>
              <a:latin typeface="+mn-lt"/>
              <a:ea typeface="+mn-ea"/>
              <a:cs typeface="+mn-cs"/>
              <a:sym typeface="Myriad Pro Condensed"/>
            </a:endParaRPr>
          </a:p>
          <a:p>
            <a:pPr lvl="0" algn="l" defTabSz="647700">
              <a:defRPr sz="1800">
                <a:solidFill>
                  <a:srgbClr val="000000"/>
                </a:solidFill>
              </a:defRPr>
            </a:pPr>
            <a:r>
              <a:rPr sz="3600">
                <a:solidFill>
                  <a:srgbClr val="FFFFFF"/>
                </a:solidFill>
                <a:uFill>
                  <a:solidFill>
                    <a:srgbClr val="FFFFFF"/>
                  </a:solidFill>
                </a:uFill>
                <a:latin typeface="+mn-lt"/>
                <a:ea typeface="+mn-ea"/>
                <a:cs typeface="+mn-cs"/>
                <a:sym typeface="Myriad Pro Condensed"/>
              </a:rPr>
              <a:t>Digital Preservation:</a:t>
            </a:r>
            <a:r>
              <a:rPr sz="3600">
                <a:solidFill>
                  <a:srgbClr val="3A88FE"/>
                </a:solidFill>
                <a:uFill>
                  <a:solidFill>
                    <a:srgbClr val="3A88FE"/>
                  </a:solidFill>
                </a:uFill>
                <a:latin typeface="+mn-lt"/>
                <a:ea typeface="+mn-ea"/>
                <a:cs typeface="+mn-cs"/>
                <a:sym typeface="Myriad Pro Condensed"/>
              </a:rPr>
              <a:t> http://www.matrixstore.net/2010/03/16/the-matrixstore-pre-production-archive-for-file-based-content/</a:t>
            </a:r>
          </a:p>
        </p:txBody>
      </p:sp>
      <p:sp>
        <p:nvSpPr>
          <p:cNvPr id="2340" name="Shape 2340"/>
          <p:cNvSpPr/>
          <p:nvPr/>
        </p:nvSpPr>
        <p:spPr>
          <a:xfrm>
            <a:off x="5039242" y="4117776"/>
            <a:ext cx="104267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7200">
                <a:latin typeface="+mn-lt"/>
                <a:ea typeface="+mn-ea"/>
                <a:cs typeface="+mn-cs"/>
                <a:sym typeface="Myriad Pro Condensed"/>
              </a:defRPr>
            </a:lvl1pPr>
          </a:lstStyle>
          <a:p>
            <a:pPr lvl="0">
              <a:defRPr b="0" sz="1800">
                <a:solidFill>
                  <a:srgbClr val="000000"/>
                </a:solidFill>
              </a:defRPr>
            </a:pPr>
            <a:r>
              <a:rPr b="1" sz="7200">
                <a:solidFill>
                  <a:srgbClr val="FFFFFF"/>
                </a:solidFill>
              </a:rPr>
              <a:t>References</a:t>
            </a:r>
          </a:p>
        </p:txBody>
      </p:sp>
    </p:spTree>
  </p:cSld>
  <p:clrMapOvr>
    <a:masterClrMapping/>
  </p:clrMapOvr>
  <p:transition spd="med" advClick="1">
    <p:dissolve/>
  </p:transition>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2" name="storagegeek_v1.jpg"/>
          <p:cNvPicPr/>
          <p:nvPr/>
        </p:nvPicPr>
        <p:blipFill>
          <a:blip r:embed="rId2">
            <a:extLst/>
          </a:blip>
          <a:stretch>
            <a:fillRect/>
          </a:stretch>
        </p:blipFill>
        <p:spPr>
          <a:xfrm>
            <a:off x="5562600" y="342392"/>
            <a:ext cx="13868400" cy="12065001"/>
          </a:xfrm>
          <a:prstGeom prst="rect">
            <a:avLst/>
          </a:prstGeom>
          <a:ln w="12700">
            <a:miter lim="400000"/>
          </a:ln>
        </p:spPr>
      </p:pic>
    </p:spTree>
  </p:cSld>
  <p:clrMapOvr>
    <a:masterClrMapping/>
  </p:clrMapOvr>
  <p:transition spd="med" advClick="1">
    <p:dissolve/>
  </p:transition>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med"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11887199" y="5613399"/>
            <a:ext cx="15062201" cy="12877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9C35"/>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 name="Shape 106"/>
          <p:cNvSpPr/>
          <p:nvPr/>
        </p:nvSpPr>
        <p:spPr>
          <a:xfrm>
            <a:off x="8335120" y="939618"/>
            <a:ext cx="12632278" cy="140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Nearline &amp; Archive Storage</a:t>
            </a:r>
          </a:p>
        </p:txBody>
      </p:sp>
      <p:sp>
        <p:nvSpPr>
          <p:cNvPr id="107" name="Shape 107"/>
          <p:cNvSpPr/>
          <p:nvPr/>
        </p:nvSpPr>
        <p:spPr>
          <a:xfrm>
            <a:off x="2552700" y="2311400"/>
            <a:ext cx="5905500" cy="4038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50E59"/>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 name="Shape 108"/>
          <p:cNvSpPr/>
          <p:nvPr/>
        </p:nvSpPr>
        <p:spPr>
          <a:xfrm>
            <a:off x="6121400" y="3746500"/>
            <a:ext cx="10261600" cy="8216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D22B3">
              <a:alpha val="70000"/>
            </a:srgbClr>
          </a:solidFill>
          <a:ln w="12700">
            <a:miter lim="400000"/>
          </a:ln>
        </p:spPr>
        <p:txBody>
          <a:bodyPr lIns="0" tIns="0" rIns="0" bIns="0" anchor="ctr"/>
          <a:lstStyle/>
          <a:p>
            <a:pPr lvl="0">
              <a:defRPr sz="42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 name="Shape 109"/>
          <p:cNvSpPr/>
          <p:nvPr/>
        </p:nvSpPr>
        <p:spPr>
          <a:xfrm>
            <a:off x="3302610" y="7110029"/>
            <a:ext cx="2578101" cy="5328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200">
                <a:solidFill>
                  <a:srgbClr val="FFFFFF"/>
                </a:solidFill>
              </a:rPr>
              <a:t>Avid</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Final Cut</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Adobe</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EVS</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AutoDesk</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Quantel</a:t>
            </a:r>
          </a:p>
        </p:txBody>
      </p:sp>
      <p:sp>
        <p:nvSpPr>
          <p:cNvPr id="110" name="Shape 110"/>
          <p:cNvSpPr/>
          <p:nvPr/>
        </p:nvSpPr>
        <p:spPr>
          <a:xfrm flipV="1">
            <a:off x="6063336" y="9431062"/>
            <a:ext cx="1340882" cy="686854"/>
          </a:xfrm>
          <a:prstGeom prst="line">
            <a:avLst/>
          </a:prstGeom>
          <a:ln w="50800">
            <a:solidFill>
              <a:srgbClr val="FFFFFF"/>
            </a:solidFill>
            <a:miter lim="400000"/>
            <a:headEnd type="stealth"/>
            <a:tail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grpSp>
        <p:nvGrpSpPr>
          <p:cNvPr id="113" name="Group 113"/>
          <p:cNvGrpSpPr/>
          <p:nvPr/>
        </p:nvGrpSpPr>
        <p:grpSpPr>
          <a:xfrm>
            <a:off x="14333315" y="3137643"/>
            <a:ext cx="4692981" cy="2386114"/>
            <a:chOff x="0" y="726440"/>
            <a:chExt cx="4692979" cy="2386113"/>
          </a:xfrm>
        </p:grpSpPr>
        <p:sp>
          <p:nvSpPr>
            <p:cNvPr id="111" name="Shape 111"/>
            <p:cNvSpPr/>
            <p:nvPr/>
          </p:nvSpPr>
          <p:spPr>
            <a:xfrm>
              <a:off x="2042337" y="726440"/>
              <a:ext cx="2650643" cy="19507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3200">
                  <a:solidFill>
                    <a:srgbClr val="FFFFFF"/>
                  </a:solidFill>
                </a:rPr>
                <a:t>Promo Teams</a:t>
              </a:r>
              <a:endParaRPr sz="3200">
                <a:solidFill>
                  <a:srgbClr val="FFFFFF"/>
                </a:solidFill>
              </a:endParaRPr>
            </a:p>
            <a:p>
              <a:pPr lvl="0">
                <a:defRPr sz="1800">
                  <a:solidFill>
                    <a:srgbClr val="000000"/>
                  </a:solidFill>
                </a:defRPr>
              </a:pPr>
              <a:r>
                <a:rPr sz="3200">
                  <a:solidFill>
                    <a:srgbClr val="FFFFFF"/>
                  </a:solidFill>
                </a:rPr>
                <a:t>Admin Teams</a:t>
              </a:r>
              <a:endParaRPr sz="3200">
                <a:solidFill>
                  <a:srgbClr val="FFFFFF"/>
                </a:solidFill>
              </a:endParaRPr>
            </a:p>
            <a:p>
              <a:pPr lvl="0">
                <a:defRPr sz="1800">
                  <a:solidFill>
                    <a:srgbClr val="000000"/>
                  </a:solidFill>
                </a:defRPr>
              </a:pPr>
              <a:r>
                <a:rPr sz="3200">
                  <a:solidFill>
                    <a:srgbClr val="FFFFFF"/>
                  </a:solidFill>
                </a:rPr>
                <a:t>Client Access</a:t>
              </a:r>
              <a:endParaRPr sz="3200">
                <a:solidFill>
                  <a:srgbClr val="FFFFFF"/>
                </a:solidFill>
              </a:endParaRPr>
            </a:p>
            <a:p>
              <a:pPr lvl="0">
                <a:defRPr sz="1800">
                  <a:solidFill>
                    <a:srgbClr val="000000"/>
                  </a:solidFill>
                </a:defRPr>
              </a:pPr>
              <a:r>
                <a:rPr sz="3200">
                  <a:solidFill>
                    <a:srgbClr val="FFFFFF"/>
                  </a:solidFill>
                </a:rPr>
                <a:t>Remote Access</a:t>
              </a:r>
            </a:p>
          </p:txBody>
        </p:sp>
        <p:sp>
          <p:nvSpPr>
            <p:cNvPr id="112" name="Shape 112"/>
            <p:cNvSpPr/>
            <p:nvPr/>
          </p:nvSpPr>
          <p:spPr>
            <a:xfrm flipV="1">
              <a:off x="0" y="2425700"/>
              <a:ext cx="1340881" cy="686854"/>
            </a:xfrm>
            <a:prstGeom prst="line">
              <a:avLst/>
            </a:prstGeom>
            <a:noFill/>
            <a:ln w="50800" cap="flat">
              <a:solidFill>
                <a:srgbClr val="FFFFFF"/>
              </a:solidFill>
              <a:prstDash val="solid"/>
              <a:miter lim="400000"/>
              <a:headEnd type="stealth" w="med" len="med"/>
              <a:tailEnd type="stealth" w="med" len="med"/>
            </a:ln>
            <a:effectLst/>
          </p:spPr>
          <p:txBody>
            <a:bodyPr wrap="square" lIns="0" tIns="0" rIns="0" bIns="0" numCol="1" anchor="ctr">
              <a:noAutofit/>
            </a:bodyPr>
            <a:lstStyle/>
            <a:p>
              <a:pPr lvl="0" algn="l" defTabSz="457200">
                <a:defRPr sz="1200">
                  <a:solidFill>
                    <a:srgbClr val="000000"/>
                  </a:solidFill>
                  <a:latin typeface="Helvetica"/>
                  <a:ea typeface="Helvetica"/>
                  <a:cs typeface="Helvetica"/>
                  <a:sym typeface="Helvetica"/>
                </a:defRPr>
              </a:pPr>
            </a:p>
          </p:txBody>
        </p:sp>
      </p:grpSp>
      <p:sp>
        <p:nvSpPr>
          <p:cNvPr id="114" name="Shape 114"/>
          <p:cNvSpPr/>
          <p:nvPr/>
        </p:nvSpPr>
        <p:spPr>
          <a:xfrm>
            <a:off x="3784600" y="3956050"/>
            <a:ext cx="3629965" cy="110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600">
                <a:solidFill>
                  <a:srgbClr val="FFFFFF"/>
                </a:solidFill>
                <a:latin typeface="+mn-lt"/>
                <a:ea typeface="+mn-ea"/>
                <a:cs typeface="+mn-cs"/>
                <a:sym typeface="Myriad Pro Condensed"/>
              </a:rPr>
              <a:t>Cost per TB: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Guaranteed Bandwidth</a:t>
            </a:r>
          </a:p>
        </p:txBody>
      </p:sp>
      <p:sp>
        <p:nvSpPr>
          <p:cNvPr id="115" name="Shape 115"/>
          <p:cNvSpPr/>
          <p:nvPr/>
        </p:nvSpPr>
        <p:spPr>
          <a:xfrm>
            <a:off x="4068698" y="3276600"/>
            <a:ext cx="18448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E392FE"/>
                </a:solidFill>
                <a:effectLst>
                  <a:outerShdw sx="100000" sy="100000" kx="0" ky="0" algn="b" rotWithShape="0" blurRad="38100" dist="12700" dir="5400000">
                    <a:srgbClr val="000000">
                      <a:alpha val="50000"/>
                    </a:srgbClr>
                  </a:outerShdw>
                </a:effectLst>
                <a:latin typeface="+mn-lt"/>
                <a:ea typeface="+mn-ea"/>
                <a:cs typeface="+mn-cs"/>
                <a:sym typeface="Myriad Pro Condensed"/>
              </a:defRPr>
            </a:lvl1pPr>
          </a:lstStyle>
          <a:p>
            <a:pPr lvl="0">
              <a:defRPr b="0" sz="1800">
                <a:solidFill>
                  <a:srgbClr val="000000"/>
                </a:solidFill>
                <a:effectLst/>
              </a:defRPr>
            </a:pPr>
            <a:r>
              <a:rPr b="1" sz="6000">
                <a:solidFill>
                  <a:srgbClr val="E392FE"/>
                </a:solidFill>
                <a:effectLst>
                  <a:outerShdw sx="100000" sy="100000" kx="0" ky="0" algn="b" rotWithShape="0" blurRad="38100" dist="12700" dir="5400000">
                    <a:srgbClr val="000000">
                      <a:alpha val="50000"/>
                    </a:srgbClr>
                  </a:outerShdw>
                </a:effectLst>
              </a:rPr>
              <a:t>Online</a:t>
            </a:r>
          </a:p>
        </p:txBody>
      </p:sp>
      <p:sp>
        <p:nvSpPr>
          <p:cNvPr id="116" name="Shape 116"/>
          <p:cNvSpPr/>
          <p:nvPr/>
        </p:nvSpPr>
        <p:spPr>
          <a:xfrm>
            <a:off x="8661400" y="7334250"/>
            <a:ext cx="4475328" cy="110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600">
                <a:solidFill>
                  <a:srgbClr val="FFFFFF"/>
                </a:solidFill>
                <a:latin typeface="+mn-lt"/>
                <a:ea typeface="+mn-ea"/>
                <a:cs typeface="+mn-cs"/>
                <a:sym typeface="Myriad Pro Condensed"/>
              </a:rPr>
              <a:t>Cost per TB: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Guarantees data will be there</a:t>
            </a:r>
          </a:p>
        </p:txBody>
      </p:sp>
      <p:sp>
        <p:nvSpPr>
          <p:cNvPr id="117" name="Shape 117"/>
          <p:cNvSpPr/>
          <p:nvPr/>
        </p:nvSpPr>
        <p:spPr>
          <a:xfrm>
            <a:off x="8907399" y="6654800"/>
            <a:ext cx="23782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A8C6FE"/>
                </a:solidFill>
                <a:effectLst>
                  <a:outerShdw sx="100000" sy="100000" kx="0" ky="0" algn="b" rotWithShape="0" blurRad="38100" dist="12700" dir="5400000">
                    <a:srgbClr val="000000">
                      <a:alpha val="50000"/>
                    </a:srgbClr>
                  </a:outerShdw>
                </a:effectLst>
                <a:latin typeface="+mn-lt"/>
                <a:ea typeface="+mn-ea"/>
                <a:cs typeface="+mn-cs"/>
                <a:sym typeface="Myriad Pro Condensed"/>
              </a:defRPr>
            </a:lvl1pPr>
          </a:lstStyle>
          <a:p>
            <a:pPr lvl="0">
              <a:defRPr b="0" sz="1800">
                <a:solidFill>
                  <a:srgbClr val="000000"/>
                </a:solidFill>
                <a:effectLst/>
              </a:defRPr>
            </a:pPr>
            <a:r>
              <a:rPr b="1" sz="6000">
                <a:solidFill>
                  <a:srgbClr val="A8C6FE"/>
                </a:solidFill>
                <a:effectLst>
                  <a:outerShdw sx="100000" sy="100000" kx="0" ky="0" algn="b" rotWithShape="0" blurRad="38100" dist="12700" dir="5400000">
                    <a:srgbClr val="000000">
                      <a:alpha val="50000"/>
                    </a:srgbClr>
                  </a:outerShdw>
                </a:effectLst>
              </a:rPr>
              <a:t>Nearline</a:t>
            </a:r>
          </a:p>
        </p:txBody>
      </p:sp>
      <p:sp>
        <p:nvSpPr>
          <p:cNvPr id="118" name="Shape 118"/>
          <p:cNvSpPr/>
          <p:nvPr/>
        </p:nvSpPr>
        <p:spPr>
          <a:xfrm>
            <a:off x="17646905" y="9956800"/>
            <a:ext cx="3533395"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263E0F"/>
                </a:solidFill>
                <a:effectLst>
                  <a:outerShdw sx="100000" sy="100000" kx="0" ky="0" algn="b" rotWithShape="0" blurRad="38100" dist="12700" dir="5400000">
                    <a:srgbClr val="000000">
                      <a:alpha val="50000"/>
                    </a:srgbClr>
                  </a:outerShdw>
                </a:effectLst>
                <a:latin typeface="+mn-lt"/>
                <a:ea typeface="+mn-ea"/>
                <a:cs typeface="+mn-cs"/>
                <a:sym typeface="Myriad Pro Condensed"/>
              </a:defRPr>
            </a:lvl1pPr>
          </a:lstStyle>
          <a:p>
            <a:pPr lvl="0">
              <a:defRPr b="0" sz="1800">
                <a:solidFill>
                  <a:srgbClr val="000000"/>
                </a:solidFill>
                <a:effectLst/>
              </a:defRPr>
            </a:pPr>
            <a:r>
              <a:rPr b="1" sz="6000">
                <a:solidFill>
                  <a:srgbClr val="263E0F"/>
                </a:solidFill>
                <a:effectLst>
                  <a:outerShdw sx="100000" sy="100000" kx="0" ky="0" algn="b" rotWithShape="0" blurRad="38100" dist="12700" dir="5400000">
                    <a:srgbClr val="000000">
                      <a:alpha val="50000"/>
                    </a:srgbClr>
                  </a:outerShdw>
                </a:effectLst>
              </a:rPr>
              <a:t>Deep Archive</a:t>
            </a:r>
          </a:p>
        </p:txBody>
      </p:sp>
      <p:sp>
        <p:nvSpPr>
          <p:cNvPr id="119" name="Shape 119"/>
          <p:cNvSpPr/>
          <p:nvPr/>
        </p:nvSpPr>
        <p:spPr>
          <a:xfrm>
            <a:off x="17411700" y="10668000"/>
            <a:ext cx="5280915" cy="165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600">
                <a:solidFill>
                  <a:srgbClr val="FFFFFF"/>
                </a:solidFill>
                <a:latin typeface="+mn-lt"/>
                <a:ea typeface="+mn-ea"/>
                <a:cs typeface="+mn-cs"/>
                <a:sym typeface="Myriad Pro Condensed"/>
              </a:rPr>
              <a:t>Cost per TB: $$$</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Deep Offsite Protection for data</a:t>
            </a:r>
            <a:endParaRPr sz="3600">
              <a:solidFill>
                <a:srgbClr val="FFFFFF"/>
              </a:solidFill>
              <a:latin typeface="+mn-lt"/>
              <a:ea typeface="+mn-ea"/>
              <a:cs typeface="+mn-cs"/>
              <a:sym typeface="Myriad Pro Condensed"/>
            </a:endParaRPr>
          </a:p>
          <a:p>
            <a:pPr lvl="0" algn="l">
              <a:defRPr sz="1800">
                <a:solidFill>
                  <a:srgbClr val="000000"/>
                </a:solidFill>
              </a:defRPr>
            </a:pPr>
            <a:r>
              <a:rPr sz="3600">
                <a:solidFill>
                  <a:srgbClr val="FFFFFF"/>
                </a:solidFill>
                <a:latin typeface="+mn-lt"/>
                <a:ea typeface="+mn-ea"/>
                <a:cs typeface="+mn-cs"/>
                <a:sym typeface="Myriad Pro Condensed"/>
              </a:rPr>
              <a:t>with low or no access requirements</a:t>
            </a:r>
          </a:p>
        </p:txBody>
      </p:sp>
      <p:sp>
        <p:nvSpPr>
          <p:cNvPr id="120" name="Shape 120"/>
          <p:cNvSpPr/>
          <p:nvPr/>
        </p:nvSpPr>
        <p:spPr>
          <a:xfrm>
            <a:off x="893216" y="7029450"/>
            <a:ext cx="2226768" cy="5829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200">
                <a:solidFill>
                  <a:srgbClr val="FFFFFF"/>
                </a:solidFill>
              </a:rPr>
              <a:t>DAMs</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MAMs</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PAMs</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VOD</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Playout</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Transcoders</a:t>
            </a:r>
            <a:endParaRPr sz="3200">
              <a:solidFill>
                <a:srgbClr val="FFFFFF"/>
              </a:solidFill>
            </a:endParaRP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8239642" y="5444926"/>
            <a:ext cx="10426701" cy="140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Products</a:t>
            </a:r>
          </a:p>
        </p:txBody>
      </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2u-black3.png"/>
          <p:cNvPicPr/>
          <p:nvPr/>
        </p:nvPicPr>
        <p:blipFill>
          <a:blip r:embed="rId3">
            <a:extLst/>
          </a:blip>
          <a:stretch>
            <a:fillRect/>
          </a:stretch>
        </p:blipFill>
        <p:spPr>
          <a:xfrm>
            <a:off x="17576800" y="3273808"/>
            <a:ext cx="5232400" cy="2451101"/>
          </a:xfrm>
          <a:prstGeom prst="rect">
            <a:avLst/>
          </a:prstGeom>
          <a:ln w="12700">
            <a:miter lim="400000"/>
          </a:ln>
        </p:spPr>
      </p:pic>
      <p:pic>
        <p:nvPicPr>
          <p:cNvPr id="127" name="mxs_enterprise_small.png"/>
          <p:cNvPicPr/>
          <p:nvPr/>
        </p:nvPicPr>
        <p:blipFill>
          <a:blip r:embed="rId4">
            <a:extLst/>
          </a:blip>
          <a:stretch>
            <a:fillRect/>
          </a:stretch>
        </p:blipFill>
        <p:spPr>
          <a:xfrm>
            <a:off x="10401300" y="2311400"/>
            <a:ext cx="5105400" cy="3727753"/>
          </a:xfrm>
          <a:prstGeom prst="rect">
            <a:avLst/>
          </a:prstGeom>
          <a:ln w="12700">
            <a:miter lim="400000"/>
          </a:ln>
        </p:spPr>
      </p:pic>
      <p:pic>
        <p:nvPicPr>
          <p:cNvPr id="128" name="MatrixStore_WhiteGrey_noDot_Trans.png"/>
          <p:cNvPicPr/>
          <p:nvPr/>
        </p:nvPicPr>
        <p:blipFill>
          <a:blip r:embed="rId5">
            <a:extLst/>
          </a:blip>
          <a:stretch>
            <a:fillRect/>
          </a:stretch>
        </p:blipFill>
        <p:spPr>
          <a:xfrm>
            <a:off x="10959089" y="6680200"/>
            <a:ext cx="3201412" cy="571500"/>
          </a:xfrm>
          <a:prstGeom prst="rect">
            <a:avLst/>
          </a:prstGeom>
          <a:ln w="12700">
            <a:miter lim="400000"/>
          </a:ln>
        </p:spPr>
      </p:pic>
      <p:sp>
        <p:nvSpPr>
          <p:cNvPr id="129" name="Shape 129"/>
          <p:cNvSpPr/>
          <p:nvPr/>
        </p:nvSpPr>
        <p:spPr>
          <a:xfrm>
            <a:off x="11338442" y="7315636"/>
            <a:ext cx="2260601"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3A88FE"/>
                </a:solidFill>
                <a:latin typeface="+mn-lt"/>
                <a:ea typeface="+mn-ea"/>
                <a:cs typeface="+mn-cs"/>
                <a:sym typeface="Myriad Pro Condensed"/>
              </a:defRPr>
            </a:lvl1pPr>
          </a:lstStyle>
          <a:p>
            <a:pPr lvl="0">
              <a:defRPr sz="1800">
                <a:solidFill>
                  <a:srgbClr val="000000"/>
                </a:solidFill>
              </a:defRPr>
            </a:pPr>
            <a:r>
              <a:rPr sz="4800">
                <a:solidFill>
                  <a:srgbClr val="3A88FE"/>
                </a:solidFill>
              </a:rPr>
              <a:t>Enterprise</a:t>
            </a:r>
          </a:p>
        </p:txBody>
      </p:sp>
      <p:graphicFrame>
        <p:nvGraphicFramePr>
          <p:cNvPr id="130" name="Table 130"/>
          <p:cNvGraphicFramePr/>
          <p:nvPr/>
        </p:nvGraphicFramePr>
        <p:xfrm>
          <a:off x="5397500" y="8191500"/>
          <a:ext cx="18364200" cy="4191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71934"/>
                <a:gridCol w="7657331"/>
                <a:gridCol w="7134935"/>
              </a:tblGrid>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Capacity</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12TB to Petabytes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24TB to 128TB</a:t>
                      </a:r>
                    </a:p>
                  </a:txBody>
                  <a:tcPr marL="50800" marR="50800" marT="50800" marB="50800" anchor="ctr" anchorCtr="0" horzOverflow="overflow">
                    <a:lnL w="25400">
                      <a:miter lim="400000"/>
                    </a:lnL>
                    <a:lnR w="25400">
                      <a:miter lim="400000"/>
                    </a:lnR>
                    <a:lnT w="25400">
                      <a:miter lim="400000"/>
                    </a:lnT>
                    <a:lnB w="25400">
                      <a:miter lim="400000"/>
                    </a:lnB>
                  </a:tcPr>
                </a:tc>
              </a:tr>
              <a:tr h="5111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Node Capacity (Raw TB)</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12, 24, 48, 72, 96, 144. 216</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24, 32</a:t>
                      </a:r>
                    </a:p>
                  </a:txBody>
                  <a:tcPr marL="50800" marR="50800" marT="50800" marB="50800" anchor="ctr" anchorCtr="0" horzOverflow="overflow">
                    <a:lnL w="25400">
                      <a:miter lim="400000"/>
                    </a:lnL>
                    <a:lnR w="25400">
                      <a:miter lim="400000"/>
                    </a:lnR>
                    <a:lnT w="25400">
                      <a:miter lim="400000"/>
                    </a:lnT>
                    <a:lnB w="25400">
                      <a:miter lim="400000"/>
                    </a:lnB>
                  </a:tcPr>
                </a:tc>
              </a:tr>
              <a:tr h="5365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Minimum Configuration</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3 MatrixStore Nodes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 MatrixStore Quattro Unit</a:t>
                      </a:r>
                    </a:p>
                  </a:txBody>
                  <a:tcPr marL="50800" marR="50800" marT="50800" marB="50800" anchor="ctr" anchorCtr="0" horzOverflow="overflow">
                    <a:lnL w="25400">
                      <a:miter lim="400000"/>
                    </a:lnL>
                    <a:lnR w="25400">
                      <a:miter lim="400000"/>
                    </a:lnR>
                    <a:lnT w="25400">
                      <a:miter lim="400000"/>
                    </a:lnT>
                    <a:lnB w="25400">
                      <a:miter lim="400000"/>
                    </a:lnB>
                  </a:tcPr>
                </a:tc>
              </a:tr>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Protection Policies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Single, Dual (local and remote)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Single, Dual (local and remote)</a:t>
                      </a:r>
                    </a:p>
                  </a:txBody>
                  <a:tcPr marL="50800" marR="50800" marT="50800" marB="50800" anchor="ctr" anchorCtr="0" horzOverflow="overflow">
                    <a:lnL w="25400">
                      <a:miter lim="400000"/>
                    </a:lnL>
                    <a:lnR w="25400">
                      <a:miter lim="400000"/>
                    </a:lnR>
                    <a:lnT w="25400">
                      <a:miter lim="400000"/>
                    </a:lnT>
                    <a:lnB w="25400">
                      <a:miter lim="400000"/>
                    </a:lnB>
                  </a:tcPr>
                </a:tc>
              </a:tr>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RAID Protection</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RAID6</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None</a:t>
                      </a:r>
                    </a:p>
                  </a:txBody>
                  <a:tcPr marL="50800" marR="50800" marT="50800" marB="50800" anchor="ctr" anchorCtr="0" horzOverflow="overflow">
                    <a:lnL w="25400">
                      <a:miter lim="400000"/>
                    </a:lnL>
                    <a:lnR w="25400">
                      <a:miter lim="400000"/>
                    </a:lnR>
                    <a:lnT w="25400">
                      <a:miter lim="400000"/>
                    </a:lnT>
                    <a:lnB w="25400">
                      <a:miter lim="400000"/>
                    </a:lnB>
                  </a:tcPr>
                </a:tc>
              </a:tr>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Node Dimensions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2u, 4u (rack mounted)</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2u</a:t>
                      </a:r>
                    </a:p>
                  </a:txBody>
                  <a:tcPr marL="50800" marR="50800" marT="50800" marB="50800" anchor="ctr" anchorCtr="0" horzOverflow="overflow">
                    <a:lnL w="25400">
                      <a:miter lim="400000"/>
                    </a:lnL>
                    <a:lnR w="25400">
                      <a:miter lim="400000"/>
                    </a:lnR>
                    <a:lnT w="25400">
                      <a:miter lim="400000"/>
                    </a:lnT>
                    <a:lnB w="25400">
                      <a:miter lim="400000"/>
                    </a:lnB>
                  </a:tcPr>
                </a:tc>
              </a:tr>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Node Power</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(Redundant)</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Dual (Redundant)</a:t>
                      </a:r>
                    </a:p>
                  </a:txBody>
                  <a:tcPr marL="50800" marR="50800" marT="50800" marB="50800" anchor="ctr" anchorCtr="0" horzOverflow="overflow">
                    <a:lnL w="25400">
                      <a:miter lim="400000"/>
                    </a:lnL>
                    <a:lnR w="25400">
                      <a:miter lim="400000"/>
                    </a:lnR>
                    <a:lnT w="25400">
                      <a:miter lim="400000"/>
                    </a:lnT>
                    <a:lnB w="25400">
                      <a:miter lim="400000"/>
                    </a:lnB>
                  </a:tcPr>
                </a:tc>
              </a:tr>
              <a:tr h="523875">
                <a:tc>
                  <a:txBody>
                    <a:bodyPr/>
                    <a:lstStyle/>
                    <a:p>
                      <a:pPr lvl="0" algn="l" defTabSz="914400">
                        <a:tabLst>
                          <a:tab pos="1282700" algn="l"/>
                        </a:tabLst>
                        <a:defRPr sz="1800">
                          <a:solidFill>
                            <a:srgbClr val="000000"/>
                          </a:solidFill>
                        </a:defRPr>
                      </a:pPr>
                      <a:r>
                        <a:rPr b="1" sz="3000">
                          <a:solidFill>
                            <a:srgbClr val="FFFFFF"/>
                          </a:solidFill>
                          <a:latin typeface="+mn-lt"/>
                          <a:ea typeface="+mn-ea"/>
                          <a:cs typeface="+mn-cs"/>
                          <a:sym typeface="Myriad Pro Condensed"/>
                        </a:rPr>
                        <a:t>Node Connectivity</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GigE or 10GigE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16 GigE Ports</a:t>
                      </a:r>
                    </a:p>
                  </a:txBody>
                  <a:tcPr marL="50800" marR="50800" marT="50800" marB="50800" anchor="ctr" anchorCtr="0" horzOverflow="overflow">
                    <a:lnL w="25400">
                      <a:miter lim="400000"/>
                    </a:lnL>
                    <a:lnR w="25400">
                      <a:miter lim="400000"/>
                    </a:lnR>
                    <a:lnT w="25400">
                      <a:miter lim="400000"/>
                    </a:lnT>
                    <a:lnB w="25400">
                      <a:miter lim="400000"/>
                    </a:lnB>
                  </a:tcPr>
                </a:tc>
              </a:tr>
            </a:tbl>
          </a:graphicData>
        </a:graphic>
      </p:graphicFrame>
      <p:pic>
        <p:nvPicPr>
          <p:cNvPr id="131" name="MatrixStore_WhiteGrey_noDot_Trans.png"/>
          <p:cNvPicPr/>
          <p:nvPr/>
        </p:nvPicPr>
        <p:blipFill>
          <a:blip r:embed="rId5">
            <a:extLst/>
          </a:blip>
          <a:stretch>
            <a:fillRect/>
          </a:stretch>
        </p:blipFill>
        <p:spPr>
          <a:xfrm>
            <a:off x="18592800" y="6527800"/>
            <a:ext cx="3201412" cy="571500"/>
          </a:xfrm>
          <a:prstGeom prst="rect">
            <a:avLst/>
          </a:prstGeom>
          <a:ln w="12700">
            <a:miter lim="400000"/>
          </a:ln>
        </p:spPr>
      </p:pic>
      <p:sp>
        <p:nvSpPr>
          <p:cNvPr id="132" name="Shape 132"/>
          <p:cNvSpPr/>
          <p:nvPr/>
        </p:nvSpPr>
        <p:spPr>
          <a:xfrm>
            <a:off x="19189700" y="7160260"/>
            <a:ext cx="2260600" cy="716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3A88FE"/>
                </a:solidFill>
                <a:latin typeface="+mn-lt"/>
                <a:ea typeface="+mn-ea"/>
                <a:cs typeface="+mn-cs"/>
                <a:sym typeface="Myriad Pro Condensed"/>
              </a:defRPr>
            </a:lvl1pPr>
          </a:lstStyle>
          <a:p>
            <a:pPr lvl="0">
              <a:defRPr sz="1800">
                <a:solidFill>
                  <a:srgbClr val="000000"/>
                </a:solidFill>
              </a:defRPr>
            </a:pPr>
            <a:r>
              <a:rPr sz="4800">
                <a:solidFill>
                  <a:srgbClr val="3A88FE"/>
                </a:solidFill>
              </a:rPr>
              <a:t>Quattro</a:t>
            </a:r>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6024452" y="1540304"/>
            <a:ext cx="12335096" cy="1404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10200">
                <a:latin typeface="+mn-lt"/>
                <a:ea typeface="+mn-ea"/>
                <a:cs typeface="+mn-cs"/>
                <a:sym typeface="Myriad Pro Condensed"/>
              </a:defRPr>
            </a:lvl1pPr>
          </a:lstStyle>
          <a:p>
            <a:pPr lvl="0">
              <a:defRPr b="0" sz="1800">
                <a:solidFill>
                  <a:srgbClr val="000000"/>
                </a:solidFill>
              </a:defRPr>
            </a:pPr>
            <a:r>
              <a:rPr b="1" sz="10200">
                <a:solidFill>
                  <a:srgbClr val="FFFFFF"/>
                </a:solidFill>
              </a:rPr>
              <a:t>Object Matrix Applications</a:t>
            </a:r>
          </a:p>
        </p:txBody>
      </p:sp>
      <p:graphicFrame>
        <p:nvGraphicFramePr>
          <p:cNvPr id="137" name="Table 137"/>
          <p:cNvGraphicFramePr/>
          <p:nvPr/>
        </p:nvGraphicFramePr>
        <p:xfrm>
          <a:off x="2251165" y="7670082"/>
          <a:ext cx="21246209" cy="17240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45128"/>
                <a:gridCol w="3193243"/>
                <a:gridCol w="2777867"/>
                <a:gridCol w="3297857"/>
                <a:gridCol w="3044037"/>
                <a:gridCol w="3044037"/>
                <a:gridCol w="3044037"/>
              </a:tblGrid>
              <a:tr h="560743">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Mini DAM/MAM</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MatrixStore File System</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Deep Archive Service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FTP Application</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Avid Interplay Plugin</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Web Interface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Amazon S3 Interface</a:t>
                      </a:r>
                    </a:p>
                  </a:txBody>
                  <a:tcPr marL="50800" marR="50800" marT="50800" marB="50800" anchor="ctr" anchorCtr="0" horzOverflow="overflow">
                    <a:lnL w="25400">
                      <a:miter lim="400000"/>
                    </a:lnL>
                    <a:lnR w="25400">
                      <a:miter lim="400000"/>
                    </a:lnR>
                    <a:lnT w="25400">
                      <a:miter lim="400000"/>
                    </a:lnT>
                    <a:lnB w="25400">
                      <a:miter lim="400000"/>
                    </a:lnB>
                  </a:tcPr>
                </a:tc>
              </a:tr>
              <a:tr h="588606">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Windows/Mac/Linux</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Windows/Mac/Linux</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Windows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Windows/Mac</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Windows</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MatrixStore hub</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MatrixStore hub</a:t>
                      </a:r>
                    </a:p>
                  </a:txBody>
                  <a:tcPr marL="50800" marR="50800" marT="50800" marB="50800" anchor="ctr" anchorCtr="0" horzOverflow="overflow">
                    <a:lnL w="25400">
                      <a:miter lim="400000"/>
                    </a:lnL>
                    <a:lnR w="25400">
                      <a:miter lim="400000"/>
                    </a:lnR>
                    <a:lnT w="25400">
                      <a:miter lim="400000"/>
                    </a:lnT>
                    <a:lnB w="25400">
                      <a:miter lim="400000"/>
                    </a:lnB>
                  </a:tcPr>
                </a:tc>
              </a:tr>
              <a:tr h="574675">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Free</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algn="l" defTabSz="914400">
                        <a:tabLst>
                          <a:tab pos="1282700" algn="l"/>
                        </a:tabLst>
                        <a:defRPr sz="1800">
                          <a:solidFill>
                            <a:srgbClr val="000000"/>
                          </a:solidFill>
                        </a:defRPr>
                      </a:pPr>
                      <a:r>
                        <a:rPr sz="3000">
                          <a:solidFill>
                            <a:srgbClr val="FFFFFF"/>
                          </a:solidFill>
                          <a:latin typeface="+mn-lt"/>
                          <a:ea typeface="+mn-ea"/>
                          <a:cs typeface="+mn-cs"/>
                          <a:sym typeface="Myriad Pro Condensed"/>
                        </a:rPr>
                        <a:t>Free/POA</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POA</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POA</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POA</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POA</a:t>
                      </a:r>
                    </a:p>
                  </a:txBody>
                  <a:tcPr marL="50800" marR="50800" marT="50800" marB="50800" anchor="ctr" anchorCtr="0" horzOverflow="overflow">
                    <a:lnL w="25400">
                      <a:miter lim="400000"/>
                    </a:lnL>
                    <a:lnR w="25400">
                      <a:miter lim="400000"/>
                    </a:lnR>
                    <a:lnT w="25400">
                      <a:miter lim="400000"/>
                    </a:lnT>
                    <a:lnB w="25400">
                      <a:miter lim="400000"/>
                    </a:lnB>
                  </a:tcPr>
                </a:tc>
                <a:tc>
                  <a:txBody>
                    <a:bodyPr/>
                    <a:lstStyle/>
                    <a:p>
                      <a:pPr lvl="0" defTabSz="914400">
                        <a:tabLst>
                          <a:tab pos="1282700" algn="l"/>
                        </a:tabLst>
                        <a:defRPr sz="1800">
                          <a:solidFill>
                            <a:srgbClr val="000000"/>
                          </a:solidFill>
                        </a:defRPr>
                      </a:pPr>
                      <a:r>
                        <a:rPr sz="3000">
                          <a:solidFill>
                            <a:srgbClr val="FFFFFF"/>
                          </a:solidFill>
                          <a:latin typeface="+mn-lt"/>
                          <a:ea typeface="+mn-ea"/>
                          <a:cs typeface="+mn-cs"/>
                          <a:sym typeface="Myriad Pro Condensed"/>
                        </a:rPr>
                        <a:t>Free</a:t>
                      </a:r>
                    </a:p>
                  </a:txBody>
                  <a:tcPr marL="50800" marR="50800" marT="50800" marB="50800" anchor="ctr" anchorCtr="0" horzOverflow="overflow">
                    <a:lnL w="25400">
                      <a:miter lim="400000"/>
                    </a:lnL>
                    <a:lnR w="25400">
                      <a:miter lim="400000"/>
                    </a:lnR>
                    <a:lnT w="25400">
                      <a:miter lim="400000"/>
                    </a:lnT>
                    <a:lnB w="25400">
                      <a:miter lim="400000"/>
                    </a:lnB>
                  </a:tcPr>
                </a:tc>
              </a:tr>
            </a:tbl>
          </a:graphicData>
        </a:graphic>
      </p:graphicFrame>
      <p:pic>
        <p:nvPicPr>
          <p:cNvPr id="138" name="dropspot.png"/>
          <p:cNvPicPr/>
          <p:nvPr/>
        </p:nvPicPr>
        <p:blipFill>
          <a:blip r:embed="rId3">
            <a:extLst/>
          </a:blip>
          <a:stretch>
            <a:fillRect/>
          </a:stretch>
        </p:blipFill>
        <p:spPr>
          <a:xfrm>
            <a:off x="2294005" y="4362193"/>
            <a:ext cx="1524001" cy="3088914"/>
          </a:xfrm>
          <a:prstGeom prst="rect">
            <a:avLst/>
          </a:prstGeom>
          <a:ln w="12700">
            <a:miter lim="400000"/>
          </a:ln>
        </p:spPr>
      </p:pic>
      <p:pic>
        <p:nvPicPr>
          <p:cNvPr id="139" name="ftpconnect.png"/>
          <p:cNvPicPr/>
          <p:nvPr/>
        </p:nvPicPr>
        <p:blipFill>
          <a:blip r:embed="rId4">
            <a:extLst/>
          </a:blip>
          <a:stretch>
            <a:fillRect/>
          </a:stretch>
        </p:blipFill>
        <p:spPr>
          <a:xfrm>
            <a:off x="11784927" y="4414400"/>
            <a:ext cx="1801433" cy="2984501"/>
          </a:xfrm>
          <a:prstGeom prst="rect">
            <a:avLst/>
          </a:prstGeom>
          <a:ln w="12700">
            <a:miter lim="400000"/>
          </a:ln>
        </p:spPr>
      </p:pic>
      <p:pic>
        <p:nvPicPr>
          <p:cNvPr id="140" name="interconnect.png"/>
          <p:cNvPicPr/>
          <p:nvPr/>
        </p:nvPicPr>
        <p:blipFill>
          <a:blip r:embed="rId5">
            <a:extLst/>
          </a:blip>
          <a:stretch>
            <a:fillRect/>
          </a:stretch>
        </p:blipFill>
        <p:spPr>
          <a:xfrm>
            <a:off x="14842202" y="4414400"/>
            <a:ext cx="1984566" cy="2984501"/>
          </a:xfrm>
          <a:prstGeom prst="rect">
            <a:avLst/>
          </a:prstGeom>
          <a:ln w="12700">
            <a:miter lim="400000"/>
          </a:ln>
        </p:spPr>
      </p:pic>
      <p:pic>
        <p:nvPicPr>
          <p:cNvPr id="141" name="move2.png"/>
          <p:cNvPicPr/>
          <p:nvPr/>
        </p:nvPicPr>
        <p:blipFill>
          <a:blip r:embed="rId6">
            <a:extLst/>
          </a:blip>
          <a:stretch>
            <a:fillRect/>
          </a:stretch>
        </p:blipFill>
        <p:spPr>
          <a:xfrm>
            <a:off x="9005085" y="4409544"/>
            <a:ext cx="1524001" cy="2994213"/>
          </a:xfrm>
          <a:prstGeom prst="rect">
            <a:avLst/>
          </a:prstGeom>
          <a:ln w="12700">
            <a:miter lim="400000"/>
          </a:ln>
        </p:spPr>
      </p:pic>
      <p:pic>
        <p:nvPicPr>
          <p:cNvPr id="142" name="mxfs.png"/>
          <p:cNvPicPr/>
          <p:nvPr/>
        </p:nvPicPr>
        <p:blipFill>
          <a:blip r:embed="rId7">
            <a:extLst/>
          </a:blip>
          <a:stretch>
            <a:fillRect/>
          </a:stretch>
        </p:blipFill>
        <p:spPr>
          <a:xfrm>
            <a:off x="5754541" y="4408220"/>
            <a:ext cx="1524001" cy="2996860"/>
          </a:xfrm>
          <a:prstGeom prst="rect">
            <a:avLst/>
          </a:prstGeom>
          <a:ln w="12700">
            <a:miter lim="400000"/>
          </a:ln>
        </p:spPr>
      </p:pic>
      <p:pic>
        <p:nvPicPr>
          <p:cNvPr id="143" name="s3connect.png"/>
          <p:cNvPicPr/>
          <p:nvPr/>
        </p:nvPicPr>
        <p:blipFill>
          <a:blip r:embed="rId8">
            <a:extLst/>
          </a:blip>
          <a:stretch>
            <a:fillRect/>
          </a:stretch>
        </p:blipFill>
        <p:spPr>
          <a:xfrm>
            <a:off x="20857419" y="4324397"/>
            <a:ext cx="1640454" cy="2984501"/>
          </a:xfrm>
          <a:prstGeom prst="rect">
            <a:avLst/>
          </a:prstGeom>
          <a:ln w="12700">
            <a:miter lim="400000"/>
          </a:ln>
        </p:spPr>
      </p:pic>
      <p:pic>
        <p:nvPicPr>
          <p:cNvPr id="144" name="vision.png"/>
          <p:cNvPicPr/>
          <p:nvPr/>
        </p:nvPicPr>
        <p:blipFill>
          <a:blip r:embed="rId9">
            <a:extLst/>
          </a:blip>
          <a:stretch>
            <a:fillRect/>
          </a:stretch>
        </p:blipFill>
        <p:spPr>
          <a:xfrm>
            <a:off x="18082610" y="4321892"/>
            <a:ext cx="1518968" cy="2989510"/>
          </a:xfrm>
          <a:prstGeom prst="rect">
            <a:avLst/>
          </a:prstGeom>
          <a:ln w="12700">
            <a:miter lim="400000"/>
          </a:ln>
        </p:spPr>
      </p:pic>
      <p:sp>
        <p:nvSpPr>
          <p:cNvPr id="145" name="Shape 145"/>
          <p:cNvSpPr/>
          <p:nvPr/>
        </p:nvSpPr>
        <p:spPr>
          <a:xfrm rot="19940332">
            <a:off x="20603064" y="4013200"/>
            <a:ext cx="1801433"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584200">
              <a:defRPr sz="1800">
                <a:solidFill>
                  <a:srgbClr val="000000"/>
                </a:solidFill>
              </a:defRPr>
            </a:pPr>
            <a:r>
              <a:rPr sz="4000">
                <a:solidFill>
                  <a:srgbClr val="FFFFFF"/>
                </a:solidFill>
                <a:latin typeface="+mn-lt"/>
                <a:ea typeface="+mn-ea"/>
                <a:cs typeface="+mn-cs"/>
                <a:sym typeface="Myriad Pro Condensed"/>
              </a:rPr>
              <a:t>Release</a:t>
            </a:r>
            <a:endParaRPr sz="40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Q1 2016</a:t>
            </a:r>
          </a:p>
        </p:txBody>
      </p:sp>
      <p:sp>
        <p:nvSpPr>
          <p:cNvPr id="146" name="Shape 146"/>
          <p:cNvSpPr/>
          <p:nvPr/>
        </p:nvSpPr>
        <p:spPr>
          <a:xfrm rot="19940332">
            <a:off x="17941377" y="4222826"/>
            <a:ext cx="1801433"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584200">
              <a:defRPr sz="1800">
                <a:solidFill>
                  <a:srgbClr val="000000"/>
                </a:solidFill>
              </a:defRPr>
            </a:pPr>
            <a:r>
              <a:rPr sz="4000">
                <a:solidFill>
                  <a:srgbClr val="FFFFFF"/>
                </a:solidFill>
                <a:latin typeface="+mn-lt"/>
                <a:ea typeface="+mn-ea"/>
                <a:cs typeface="+mn-cs"/>
                <a:sym typeface="Myriad Pro Condensed"/>
              </a:rPr>
              <a:t>Release</a:t>
            </a:r>
            <a:endParaRPr sz="4000">
              <a:solidFill>
                <a:srgbClr val="FFFFFF"/>
              </a:solidFill>
              <a:latin typeface="+mn-lt"/>
              <a:ea typeface="+mn-ea"/>
              <a:cs typeface="+mn-cs"/>
              <a:sym typeface="Myriad Pro Condensed"/>
            </a:endParaRPr>
          </a:p>
          <a:p>
            <a:pPr lvl="0" algn="l" defTabSz="584200">
              <a:defRPr sz="1800">
                <a:solidFill>
                  <a:srgbClr val="000000"/>
                </a:solidFill>
              </a:defRPr>
            </a:pPr>
            <a:r>
              <a:rPr sz="4000">
                <a:solidFill>
                  <a:srgbClr val="FFFFFF"/>
                </a:solidFill>
                <a:latin typeface="+mn-lt"/>
                <a:ea typeface="+mn-ea"/>
                <a:cs typeface="+mn-cs"/>
                <a:sym typeface="Myriad Pro Condensed"/>
              </a:rPr>
              <a:t>Q4 2015</a:t>
            </a:r>
          </a:p>
        </p:txBody>
      </p:sp>
    </p:spTree>
  </p:cSld>
  <p:clrMapOvr>
    <a:masterClrMapping/>
  </p:clrMapOvr>
  <p:transition spd="med"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Myriad Pro Condensed"/>
        <a:ea typeface="Myriad Pro Condensed"/>
        <a:cs typeface="Myriad Pro Condensed"/>
      </a:majorFont>
      <a:minorFont>
        <a:latin typeface="Myriad Pro Condensed"/>
        <a:ea typeface="Myriad Pro Condensed"/>
        <a:cs typeface="Myriad Pro Condensed"/>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yriad Pro"/>
            <a:ea typeface="Myriad Pro"/>
            <a:cs typeface="Myriad Pro"/>
            <a:sym typeface="Myriad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Myriad Pro Condensed"/>
        <a:ea typeface="Myriad Pro Condensed"/>
        <a:cs typeface="Myriad Pro Condensed"/>
      </a:majorFont>
      <a:minorFont>
        <a:latin typeface="Myriad Pro Condensed"/>
        <a:ea typeface="Myriad Pro Condensed"/>
        <a:cs typeface="Myriad Pro Condensed"/>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yriad Pro"/>
            <a:ea typeface="Myriad Pro"/>
            <a:cs typeface="Myriad Pro"/>
            <a:sym typeface="Myriad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